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14.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notesSlides/notesSlide11.xml" ContentType="application/vnd.openxmlformats-officedocument.presentationml.notesSlide+xml"/>
  <Override PartName="/ppt/slides/slide30.xml" ContentType="application/vnd.openxmlformats-officedocument.presentationml.slide+xml"/>
  <Override PartName="/ppt/notesSlides/notesSlide9.xml" ContentType="application/vnd.openxmlformats-officedocument.presentationml.notesSlide+xml"/>
  <Override PartName="/ppt/slides/slide35.xml" ContentType="application/vnd.openxmlformats-officedocument.presentationml.slide+xml"/>
  <Override PartName="/docProps/app.xml" ContentType="application/vnd.openxmlformats-officedocument.extended-properties+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embeddings/oleObject2.bin" ContentType="application/vnd.openxmlformats-officedocument.oleObject"/>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Override PartName="/ppt/notesSlides/notesSlide15.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embeddings/oleObject1.bin" ContentType="application/vnd.openxmlformats-officedocument.oleObject"/>
  <Override PartName="/ppt/notesSlides/notesSlide17.xml" ContentType="application/vnd.openxmlformats-officedocument.presentationml.notesSlide+xml"/>
  <Override PartName="/ppt/slides/slide34.xml" ContentType="application/vnd.openxmlformats-officedocument.presentationml.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Default Extension="vml" ContentType="application/vnd.openxmlformats-officedocument.vmlDrawing"/>
  <Override PartName="/ppt/notesSlides/notesSlide18.xml" ContentType="application/vnd.openxmlformats-officedocument.presentationml.notesSlide+xml"/>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Default Extension="pdf" ContentType="application/pdf"/>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1"/>
  </p:notesMasterIdLst>
  <p:sldIdLst>
    <p:sldId id="256" r:id="rId2"/>
    <p:sldId id="276" r:id="rId3"/>
    <p:sldId id="278" r:id="rId4"/>
    <p:sldId id="279" r:id="rId5"/>
    <p:sldId id="280" r:id="rId6"/>
    <p:sldId id="281" r:id="rId7"/>
    <p:sldId id="282" r:id="rId8"/>
    <p:sldId id="283" r:id="rId9"/>
    <p:sldId id="284" r:id="rId10"/>
    <p:sldId id="285" r:id="rId11"/>
    <p:sldId id="299" r:id="rId12"/>
    <p:sldId id="308" r:id="rId13"/>
    <p:sldId id="302" r:id="rId14"/>
    <p:sldId id="303" r:id="rId15"/>
    <p:sldId id="309" r:id="rId16"/>
    <p:sldId id="290" r:id="rId17"/>
    <p:sldId id="291" r:id="rId18"/>
    <p:sldId id="292" r:id="rId19"/>
    <p:sldId id="293" r:id="rId20"/>
    <p:sldId id="294" r:id="rId21"/>
    <p:sldId id="295" r:id="rId22"/>
    <p:sldId id="296" r:id="rId23"/>
    <p:sldId id="297" r:id="rId24"/>
    <p:sldId id="324" r:id="rId25"/>
    <p:sldId id="326" r:id="rId26"/>
    <p:sldId id="311" r:id="rId27"/>
    <p:sldId id="325" r:id="rId28"/>
    <p:sldId id="313" r:id="rId29"/>
    <p:sldId id="327" r:id="rId30"/>
    <p:sldId id="315" r:id="rId31"/>
    <p:sldId id="316" r:id="rId32"/>
    <p:sldId id="317" r:id="rId33"/>
    <p:sldId id="318" r:id="rId34"/>
    <p:sldId id="328" r:id="rId35"/>
    <p:sldId id="320" r:id="rId36"/>
    <p:sldId id="321" r:id="rId37"/>
    <p:sldId id="322" r:id="rId38"/>
    <p:sldId id="323" r:id="rId39"/>
    <p:sldId id="329"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3C4DE1"/>
    <a:srgbClr val="4457FF"/>
    <a:srgbClr val="0067AC"/>
    <a:srgbClr val="708F2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showGuides="1">
      <p:cViewPr varScale="1">
        <p:scale>
          <a:sx n="103" d="100"/>
          <a:sy n="103" d="100"/>
        </p:scale>
        <p:origin x="-104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slide" Target="slides/slide38.xml"/><Relationship Id="rId40" Type="http://schemas.openxmlformats.org/officeDocument/2006/relationships/slide" Target="slides/slide39.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presProps" Target="presProp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theme" Target="theme/theme1.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printerSettings" Target="printerSettings/printerSettings1.bin"/><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4" Type="http://schemas.openxmlformats.org/officeDocument/2006/relationships/viewProps" Target="viewProps.xml"/><Relationship Id="rId4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B8EC09-98C1-4230-A213-FA5AE5122305}" type="datetimeFigureOut">
              <a:rPr lang="en-US" smtClean="0"/>
              <a:pPr/>
              <a:t>7/28/10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6C736F-67DC-4AD6-B39F-F449EC149D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6C736F-67DC-4AD6-B39F-F449EC149DB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r>
              <a:rPr lang="en-US" smtClean="0">
                <a:latin typeface="Arial" pitchFamily="29" charset="0"/>
                <a:ea typeface="ＭＳ Ｐゴシック" pitchFamily="29" charset="-128"/>
                <a:cs typeface="ＭＳ Ｐゴシック" pitchFamily="29" charset="-128"/>
              </a:rPr>
              <a:t>Temperature changes relative to the 1961-1979 average. After mid-century, significant differences between the scenarios emerge. On the bottom, the low emissions scenario (B1). On the top, the high emissions scenario (A2). Left panel are mid-century, right panels are the end century. Scale is Fahrenheit.</a:t>
            </a:r>
          </a:p>
        </p:txBody>
      </p:sp>
      <p:sp>
        <p:nvSpPr>
          <p:cNvPr id="51204" name="Slide Number Placeholder 3"/>
          <p:cNvSpPr>
            <a:spLocks noGrp="1"/>
          </p:cNvSpPr>
          <p:nvPr>
            <p:ph type="sldNum" sz="quarter" idx="5"/>
          </p:nvPr>
        </p:nvSpPr>
        <p:spPr bwMode="auto">
          <a:noFill/>
          <a:ln>
            <a:miter lim="800000"/>
            <a:headEnd/>
            <a:tailEnd/>
          </a:ln>
        </p:spPr>
        <p:txBody>
          <a:bodyPr/>
          <a:lstStyle/>
          <a:p>
            <a:fld id="{DB520F36-1122-834B-BA34-6AF609FEA161}" type="slidenum">
              <a:rPr lang="en-US" smtClean="0">
                <a:latin typeface="Arial" pitchFamily="29" charset="0"/>
                <a:ea typeface="ＭＳ Ｐゴシック" pitchFamily="29" charset="-128"/>
                <a:cs typeface="ＭＳ Ｐゴシック" pitchFamily="29" charset="-128"/>
              </a:rPr>
              <a:pPr/>
              <a:t>18</a:t>
            </a:fld>
            <a:endParaRPr lang="en-US" smtClean="0">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pPr eaLnBrk="1" hangingPunct="1">
              <a:spcBef>
                <a:spcPct val="0"/>
              </a:spcBef>
            </a:pPr>
            <a:r>
              <a:rPr lang="en-US" sz="1100" dirty="0">
                <a:latin typeface="Times New Roman" pitchFamily="29" charset="0"/>
                <a:ea typeface="ＭＳ Ｐゴシック" pitchFamily="29" charset="-128"/>
                <a:cs typeface="ＭＳ Ｐゴシック" pitchFamily="29" charset="-128"/>
              </a:rPr>
              <a:t>	</a:t>
            </a:r>
          </a:p>
        </p:txBody>
      </p:sp>
      <p:sp>
        <p:nvSpPr>
          <p:cNvPr id="54276" name="Slide Number Placeholder 3"/>
          <p:cNvSpPr>
            <a:spLocks noGrp="1"/>
          </p:cNvSpPr>
          <p:nvPr>
            <p:ph type="sldNum" sz="quarter" idx="5"/>
          </p:nvPr>
        </p:nvSpPr>
        <p:spPr bwMode="auto">
          <a:noFill/>
          <a:ln>
            <a:miter lim="800000"/>
            <a:headEnd/>
            <a:tailEnd/>
          </a:ln>
        </p:spPr>
        <p:txBody>
          <a:bodyPr/>
          <a:lstStyle/>
          <a:p>
            <a:fld id="{F7AA0CC8-7458-774A-8431-198DA55D55AB}" type="slidenum">
              <a:rPr lang="en-US">
                <a:latin typeface="Times New Roman" pitchFamily="29" charset="0"/>
                <a:ea typeface="Times New Roman" pitchFamily="29" charset="0"/>
                <a:cs typeface="Times New Roman" pitchFamily="29" charset="0"/>
              </a:rPr>
              <a:pPr/>
              <a:t>20</a:t>
            </a:fld>
            <a:endParaRPr lang="en-US">
              <a:latin typeface="Times New Roman" pitchFamily="29" charset="0"/>
              <a:ea typeface="Times New Roman" pitchFamily="29" charset="0"/>
              <a:cs typeface="Times New Roman" pitchFamily="29"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Slide Image Placeholder 1"/>
          <p:cNvSpPr>
            <a:spLocks noGrp="1" noRot="1" noChangeAspec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r>
              <a:rPr lang="en-US" smtClean="0">
                <a:latin typeface="Arial" pitchFamily="29" charset="0"/>
                <a:ea typeface="ＭＳ Ｐゴシック" pitchFamily="29" charset="-128"/>
                <a:cs typeface="ＭＳ Ｐゴシック" pitchFamily="29" charset="-128"/>
              </a:rPr>
              <a:t>Shown here is the frequency at the end of the century of what we consider now to be a 20 year heat wave. Instead of once every 20 years, these temperatures would be experienced every other year or so over most of the continental US in this business as usual scenario.</a:t>
            </a:r>
          </a:p>
        </p:txBody>
      </p:sp>
      <p:sp>
        <p:nvSpPr>
          <p:cNvPr id="57348" name="Slide Number Placeholder 3"/>
          <p:cNvSpPr>
            <a:spLocks noGrp="1"/>
          </p:cNvSpPr>
          <p:nvPr>
            <p:ph type="sldNum" sz="quarter" idx="5"/>
          </p:nvPr>
        </p:nvSpPr>
        <p:spPr bwMode="auto">
          <a:noFill/>
          <a:ln>
            <a:miter lim="800000"/>
            <a:headEnd/>
            <a:tailEnd/>
          </a:ln>
        </p:spPr>
        <p:txBody>
          <a:bodyPr/>
          <a:lstStyle/>
          <a:p>
            <a:fld id="{1F4C9523-2771-8D45-A6FE-2F89889506FD}" type="slidenum">
              <a:rPr lang="en-US" smtClean="0">
                <a:latin typeface="Arial" pitchFamily="29" charset="0"/>
                <a:ea typeface="ＭＳ Ｐゴシック" pitchFamily="29" charset="-128"/>
                <a:cs typeface="ＭＳ Ｐゴシック" pitchFamily="29" charset="-128"/>
              </a:rPr>
              <a:pPr/>
              <a:t>22</a:t>
            </a:fld>
            <a:endParaRPr lang="en-US" smtClean="0">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a:lstStyle/>
          <a:p>
            <a:fld id="{6DAADA7B-664F-E041-8660-E95AF0954A9B}" type="slidenum">
              <a:rPr lang="en-US">
                <a:latin typeface="Times New Roman" pitchFamily="29" charset="0"/>
                <a:ea typeface="Times New Roman" pitchFamily="29" charset="0"/>
                <a:cs typeface="Times New Roman" pitchFamily="29" charset="0"/>
              </a:rPr>
              <a:pPr/>
              <a:t>23</a:t>
            </a:fld>
            <a:endParaRPr lang="en-US">
              <a:latin typeface="Times New Roman" pitchFamily="29" charset="0"/>
              <a:ea typeface="Times New Roman" pitchFamily="29" charset="0"/>
              <a:cs typeface="Times New Roman" pitchFamily="29" charset="0"/>
            </a:endParaRPr>
          </a:p>
        </p:txBody>
      </p:sp>
      <p:sp>
        <p:nvSpPr>
          <p:cNvPr id="5939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939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29</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30</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E17F75F-3689-9142-A311-43F0C38FD71E}" type="slidenum">
              <a:rPr lang="en-US">
                <a:latin typeface="Arial" pitchFamily="29" charset="0"/>
                <a:ea typeface="ＭＳ Ｐゴシック" pitchFamily="29" charset="-128"/>
                <a:cs typeface="ＭＳ Ｐゴシック" pitchFamily="29" charset="-128"/>
              </a:rPr>
              <a:pPr/>
              <a:t>31</a:t>
            </a:fld>
            <a:endParaRPr lang="en-US">
              <a:latin typeface="Arial" pitchFamily="29" charset="0"/>
              <a:ea typeface="ＭＳ Ｐゴシック" pitchFamily="29" charset="-128"/>
              <a:cs typeface="ＭＳ Ｐゴシック" pitchFamily="29" charset="-128"/>
            </a:endParaRPr>
          </a:p>
        </p:txBody>
      </p:sp>
      <p:sp>
        <p:nvSpPr>
          <p:cNvPr id="73731" name="Rectangle 2"/>
          <p:cNvSpPr>
            <a:spLocks noGrp="1" noRot="1" noChangeAspect="1" noChangeArrowheads="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004C3F15-FCEE-9D43-B460-CE4079EA2817}" type="slidenum">
              <a:rPr lang="en-US">
                <a:latin typeface="Arial" pitchFamily="29" charset="0"/>
                <a:ea typeface="ＭＳ Ｐゴシック" pitchFamily="29" charset="-128"/>
                <a:cs typeface="ＭＳ Ｐゴシック" pitchFamily="29" charset="-128"/>
              </a:rPr>
              <a:pPr/>
              <a:t>32</a:t>
            </a:fld>
            <a:endParaRPr lang="en-US">
              <a:latin typeface="Arial" pitchFamily="29" charset="0"/>
              <a:ea typeface="ＭＳ Ｐゴシック" pitchFamily="29" charset="-128"/>
              <a:cs typeface="ＭＳ Ｐゴシック" pitchFamily="29" charset="-128"/>
            </a:endParaRPr>
          </a:p>
        </p:txBody>
      </p:sp>
      <p:sp>
        <p:nvSpPr>
          <p:cNvPr id="75779" name="Rectangle 2"/>
          <p:cNvSpPr>
            <a:spLocks noGrp="1" noRot="1" noChangeAspect="1" noChangeArrowheads="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F9F3864-B40B-024F-970C-6D42EDD4CC5F}" type="slidenum">
              <a:rPr lang="en-US">
                <a:latin typeface="Arial" pitchFamily="29" charset="0"/>
                <a:ea typeface="ＭＳ Ｐゴシック" pitchFamily="29" charset="-128"/>
                <a:cs typeface="ＭＳ Ｐゴシック" pitchFamily="29" charset="-128"/>
              </a:rPr>
              <a:pPr/>
              <a:t>34</a:t>
            </a:fld>
            <a:endParaRPr lang="en-US">
              <a:latin typeface="Arial" pitchFamily="29" charset="0"/>
              <a:ea typeface="ＭＳ Ｐゴシック" pitchFamily="29" charset="-128"/>
              <a:cs typeface="ＭＳ Ｐゴシック" pitchFamily="29" charset="-128"/>
            </a:endParaRPr>
          </a:p>
        </p:txBody>
      </p:sp>
      <p:sp>
        <p:nvSpPr>
          <p:cNvPr id="80899" name="Rectangle 2"/>
          <p:cNvSpPr>
            <a:spLocks noGrp="1" noRot="1" noChangeAspect="1" noChangeArrowheads="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F9F3864-B40B-024F-970C-6D42EDD4CC5F}" type="slidenum">
              <a:rPr lang="en-US">
                <a:latin typeface="Arial" pitchFamily="29" charset="0"/>
                <a:ea typeface="ＭＳ Ｐゴシック" pitchFamily="29" charset="-128"/>
                <a:cs typeface="ＭＳ Ｐゴシック" pitchFamily="29" charset="-128"/>
              </a:rPr>
              <a:pPr/>
              <a:t>35</a:t>
            </a:fld>
            <a:endParaRPr lang="en-US">
              <a:latin typeface="Arial" pitchFamily="29" charset="0"/>
              <a:ea typeface="ＭＳ Ｐゴシック" pitchFamily="29" charset="-128"/>
              <a:cs typeface="ＭＳ Ｐゴシック" pitchFamily="29" charset="-128"/>
            </a:endParaRPr>
          </a:p>
        </p:txBody>
      </p:sp>
      <p:sp>
        <p:nvSpPr>
          <p:cNvPr id="80899" name="Rectangle 2"/>
          <p:cNvSpPr>
            <a:spLocks noGrp="1" noRot="1" noChangeAspect="1" noChangeArrowheads="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a:lstStyle/>
          <a:p>
            <a:fld id="{3626850C-6A54-5A49-9C01-79C2382212DF}" type="slidenum">
              <a:rPr lang="en-US">
                <a:latin typeface="Times New Roman" pitchFamily="29" charset="0"/>
                <a:ea typeface="Times New Roman" pitchFamily="29" charset="0"/>
                <a:cs typeface="Times New Roman" pitchFamily="29" charset="0"/>
              </a:rPr>
              <a:pPr/>
              <a:t>2</a:t>
            </a:fld>
            <a:endParaRPr lang="en-US">
              <a:latin typeface="Times New Roman" pitchFamily="29" charset="0"/>
              <a:ea typeface="Times New Roman" pitchFamily="29" charset="0"/>
              <a:cs typeface="Times New Roman" pitchFamily="29" charset="0"/>
            </a:endParaRPr>
          </a:p>
        </p:txBody>
      </p:sp>
      <p:sp>
        <p:nvSpPr>
          <p:cNvPr id="2253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2532" name="Rectangle 3"/>
          <p:cNvSpPr>
            <a:spLocks noGrp="1" noChangeArrowheads="1"/>
          </p:cNvSpPr>
          <p:nvPr>
            <p:ph type="body" idx="1"/>
          </p:nvPr>
        </p:nvSpPr>
        <p:spPr bwMode="auto">
          <a:solidFill>
            <a:srgbClr val="FFFFFF"/>
          </a:solidFill>
          <a:ln>
            <a:solidFill>
              <a:srgbClr val="000000"/>
            </a:solidFill>
            <a:miter lim="800000"/>
            <a:headEnd/>
            <a:tailEnd/>
          </a:ln>
        </p:spPr>
        <p:txBody>
          <a:bodyPr lIns="91425" tIns="45713" rIns="91425" bIns="45713"/>
          <a:lstStyle/>
          <a:p>
            <a:pPr marL="905650" lvl="2" indent="-335715">
              <a:lnSpc>
                <a:spcPct val="90000"/>
              </a:lnSpc>
              <a:buFontTx/>
              <a:buChar char="•"/>
              <a:tabLst>
                <a:tab pos="747942" algn="l"/>
              </a:tabLst>
            </a:pPr>
            <a:r>
              <a:rPr lang="en-US" sz="1400" b="1" dirty="0" smtClean="0">
                <a:solidFill>
                  <a:schemeClr val="bg1"/>
                </a:solidFill>
                <a:latin typeface="Times New Roman" pitchFamily="29" charset="0"/>
                <a:ea typeface="Courier New" pitchFamily="29" charset="0"/>
                <a:cs typeface="Courier New" pitchFamily="29" charset="0"/>
              </a:rPr>
              <a:t>N</a:t>
            </a:r>
            <a:r>
              <a:rPr kumimoji="1" lang="en-US" sz="1400" b="1" dirty="0" smtClean="0">
                <a:solidFill>
                  <a:schemeClr val="bg1"/>
                </a:solidFill>
                <a:latin typeface="Times New Roman" pitchFamily="29" charset="0"/>
                <a:ea typeface="Courier New" pitchFamily="29" charset="0"/>
                <a:cs typeface="Courier New" pitchFamily="29" charset="0"/>
              </a:rPr>
              <a:t>o disagreement in  peer reviewed literature</a:t>
            </a:r>
          </a:p>
          <a:p>
            <a:pPr marL="905650" lvl="2" indent="-335715">
              <a:lnSpc>
                <a:spcPct val="90000"/>
              </a:lnSpc>
              <a:buFontTx/>
              <a:buChar char="•"/>
              <a:tabLst>
                <a:tab pos="747942" algn="l"/>
              </a:tabLst>
            </a:pPr>
            <a:r>
              <a:rPr kumimoji="1" lang="en-US" sz="1400" b="1" dirty="0" smtClean="0">
                <a:solidFill>
                  <a:schemeClr val="bg1"/>
                </a:solidFill>
                <a:latin typeface="Times New Roman" pitchFamily="29" charset="0"/>
                <a:ea typeface="Courier New" pitchFamily="29" charset="0"/>
                <a:cs typeface="Courier New" pitchFamily="29" charset="0"/>
              </a:rPr>
              <a:t>Powerful statements from every major professional science society and organization in the world</a:t>
            </a:r>
          </a:p>
          <a:p>
            <a:pPr marL="905650" lvl="2" indent="-335715">
              <a:lnSpc>
                <a:spcPct val="90000"/>
              </a:lnSpc>
              <a:buFontTx/>
              <a:buChar char="•"/>
              <a:tabLst>
                <a:tab pos="747942" algn="l"/>
              </a:tabLst>
            </a:pPr>
            <a:r>
              <a:rPr kumimoji="1" lang="en-US" sz="1400" b="1" dirty="0" smtClean="0">
                <a:solidFill>
                  <a:schemeClr val="bg1"/>
                </a:solidFill>
                <a:latin typeface="Times New Roman" pitchFamily="29" charset="0"/>
                <a:ea typeface="Courier New" pitchFamily="29" charset="0"/>
                <a:cs typeface="Courier New" pitchFamily="29" charset="0"/>
              </a:rPr>
              <a:t>Powerful statements from the National Academies of Sciences (the leadership in science) for every major country</a:t>
            </a:r>
          </a:p>
          <a:p>
            <a:pPr marL="1255418" lvl="4">
              <a:lnSpc>
                <a:spcPct val="90000"/>
              </a:lnSpc>
              <a:buFontTx/>
              <a:buChar char="•"/>
              <a:tabLst>
                <a:tab pos="747942" algn="l"/>
              </a:tabLst>
            </a:pPr>
            <a:r>
              <a:rPr lang="en-US" sz="1400" b="1" dirty="0" smtClean="0">
                <a:solidFill>
                  <a:schemeClr val="bg1"/>
                </a:solidFill>
                <a:latin typeface="Times New Roman" pitchFamily="29" charset="0"/>
                <a:ea typeface="Courier New" pitchFamily="29" charset="0"/>
                <a:cs typeface="Courier New" pitchFamily="29" charset="0"/>
              </a:rPr>
              <a:t>G8 + 5 other countries, May 2009: “</a:t>
            </a:r>
            <a:r>
              <a:rPr lang="en-US" sz="1400" b="1" i="1" dirty="0" smtClean="0">
                <a:solidFill>
                  <a:schemeClr val="bg1"/>
                </a:solidFill>
                <a:latin typeface="Times New Roman" pitchFamily="29" charset="0"/>
                <a:ea typeface="Courier New" pitchFamily="29" charset="0"/>
                <a:cs typeface="Courier New" pitchFamily="29" charset="0"/>
              </a:rPr>
              <a:t>The need for urgent action to address climate change is now indisputable.</a:t>
            </a:r>
            <a:r>
              <a:rPr lang="en-US" sz="1400" b="1" dirty="0" smtClean="0">
                <a:solidFill>
                  <a:schemeClr val="bg1"/>
                </a:solidFill>
                <a:latin typeface="Times New Roman" pitchFamily="29" charset="0"/>
                <a:ea typeface="Courier New" pitchFamily="29" charset="0"/>
                <a:cs typeface="Courier New" pitchFamily="29" charset="0"/>
              </a:rPr>
              <a:t>”</a:t>
            </a:r>
            <a:endParaRPr kumimoji="1" lang="en-US" sz="1400" b="1" dirty="0" smtClean="0">
              <a:solidFill>
                <a:schemeClr val="bg1"/>
              </a:solidFill>
              <a:latin typeface="Times New Roman" pitchFamily="29" charset="0"/>
              <a:ea typeface="Courier New" pitchFamily="29" charset="0"/>
              <a:cs typeface="Courier New" pitchFamily="29" charset="0"/>
            </a:endParaRPr>
          </a:p>
          <a:p>
            <a:pPr>
              <a:tabLst>
                <a:tab pos="747942" algn="l"/>
              </a:tabLst>
            </a:pPr>
            <a:endParaRPr lang="en-US" dirty="0" smtClean="0">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338263" y="914400"/>
            <a:ext cx="4181475" cy="3135313"/>
          </a:xfrm>
          <a:solidFill>
            <a:srgbClr val="FFFFFF"/>
          </a:solidFill>
          <a:ln/>
        </p:spPr>
      </p:sp>
      <p:sp>
        <p:nvSpPr>
          <p:cNvPr id="83971" name="Text Box 3"/>
          <p:cNvSpPr>
            <a:spLocks noGrp="1" noChangeArrowheads="1"/>
          </p:cNvSpPr>
          <p:nvPr>
            <p:ph type="body" idx="1"/>
          </p:nvPr>
        </p:nvSpPr>
        <p:spPr>
          <a:xfrm>
            <a:off x="1046163" y="4352925"/>
            <a:ext cx="4770437" cy="3478213"/>
          </a:xfrm>
          <a:noFill/>
          <a:ln/>
        </p:spPr>
        <p:txBody>
          <a:bodyPr wrap="none" lIns="82058" tIns="41029" rIns="82058" bIns="41029" anchor="ctr"/>
          <a:lstStyle/>
          <a:p>
            <a:endParaRPr lang="en-US" smtClean="0">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2"/>
          <p:cNvSpPr>
            <a:spLocks noGrp="1" noRot="1" noChangeAspect="1" noChangeArrowheads="1"/>
          </p:cNvSpPr>
          <p:nvPr>
            <p:ph type="sldImg"/>
          </p:nvPr>
        </p:nvSpPr>
        <p:spPr>
          <a:xfrm>
            <a:off x="1150938" y="692150"/>
            <a:ext cx="4556125" cy="3416300"/>
          </a:xfrm>
          <a:solidFill>
            <a:srgbClr val="FFFFFF"/>
          </a:solidFill>
          <a:ln/>
        </p:spPr>
      </p:sp>
      <p:sp>
        <p:nvSpPr>
          <p:cNvPr id="98307"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9" charset="0"/>
              <a:ea typeface="ＭＳ Ｐゴシック" pitchFamily="29" charset="-128"/>
              <a:cs typeface="ＭＳ Ｐゴシック" pitchFamily="29"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endParaRPr lang="en-US">
              <a:ea typeface="ＭＳ Ｐゴシック" pitchFamily="29" charset="-128"/>
              <a:cs typeface="ＭＳ Ｐゴシック" pitchFamily="29" charset="-128"/>
            </a:endParaRPr>
          </a:p>
        </p:txBody>
      </p:sp>
      <p:sp>
        <p:nvSpPr>
          <p:cNvPr id="25604" name="Slide Number Placeholder 3"/>
          <p:cNvSpPr>
            <a:spLocks noGrp="1"/>
          </p:cNvSpPr>
          <p:nvPr>
            <p:ph type="sldNum" sz="quarter" idx="5"/>
          </p:nvPr>
        </p:nvSpPr>
        <p:spPr bwMode="auto">
          <a:noFill/>
          <a:ln>
            <a:miter lim="800000"/>
            <a:headEnd/>
            <a:tailEnd/>
          </a:ln>
        </p:spPr>
        <p:txBody>
          <a:bodyPr/>
          <a:lstStyle/>
          <a:p>
            <a:fld id="{DE8EF30A-7A89-A24A-BF4F-21DC2A487740}" type="slidenum">
              <a:rPr lang="en-US">
                <a:latin typeface="Calibri" pitchFamily="29" charset="0"/>
                <a:ea typeface="ＭＳ Ｐゴシック" pitchFamily="29" charset="-128"/>
                <a:cs typeface="ＭＳ Ｐゴシック" pitchFamily="29" charset="-128"/>
              </a:rPr>
              <a:pPr/>
              <a:t>3</a:t>
            </a:fld>
            <a:endParaRPr lang="en-US">
              <a:latin typeface="Calibri" pitchFamily="29" charset="0"/>
              <a:ea typeface="ＭＳ Ｐゴシック" pitchFamily="29" charset="-128"/>
              <a:cs typeface="ＭＳ Ｐゴシック" pitchFamily="29"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endParaRPr lang="en-US">
              <a:ea typeface="ＭＳ Ｐゴシック" pitchFamily="29" charset="-128"/>
              <a:cs typeface="ＭＳ Ｐゴシック" pitchFamily="29" charset="-128"/>
            </a:endParaRPr>
          </a:p>
        </p:txBody>
      </p:sp>
      <p:sp>
        <p:nvSpPr>
          <p:cNvPr id="29700" name="Slide Number Placeholder 3"/>
          <p:cNvSpPr>
            <a:spLocks noGrp="1"/>
          </p:cNvSpPr>
          <p:nvPr>
            <p:ph type="sldNum" sz="quarter" idx="5"/>
          </p:nvPr>
        </p:nvSpPr>
        <p:spPr bwMode="auto">
          <a:noFill/>
          <a:ln>
            <a:miter lim="800000"/>
            <a:headEnd/>
            <a:tailEnd/>
          </a:ln>
        </p:spPr>
        <p:txBody>
          <a:bodyPr/>
          <a:lstStyle/>
          <a:p>
            <a:fld id="{6B93F851-C4DF-D542-8B9E-2FA47E9A01AC}" type="slidenum">
              <a:rPr lang="en-US">
                <a:latin typeface="Calibri" pitchFamily="29" charset="0"/>
                <a:ea typeface="ＭＳ Ｐゴシック" pitchFamily="29" charset="-128"/>
                <a:cs typeface="ＭＳ Ｐゴシック" pitchFamily="29" charset="-128"/>
              </a:rPr>
              <a:pPr/>
              <a:t>6</a:t>
            </a:fld>
            <a:endParaRPr lang="en-US">
              <a:latin typeface="Calibri" pitchFamily="29" charset="0"/>
              <a:ea typeface="ＭＳ Ｐゴシック" pitchFamily="29" charset="-128"/>
              <a:cs typeface="ＭＳ Ｐゴシック" pitchFamily="29"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a:lstStyle/>
          <a:p>
            <a:fld id="{3474CFD6-2315-F844-BD27-2AE63C5BC75C}" type="slidenum">
              <a:rPr lang="en-US">
                <a:latin typeface="Times New Roman" pitchFamily="29" charset="0"/>
                <a:ea typeface="Times New Roman" pitchFamily="29" charset="0"/>
                <a:cs typeface="Times New Roman" pitchFamily="29" charset="0"/>
              </a:rPr>
              <a:pPr/>
              <a:t>8</a:t>
            </a:fld>
            <a:endParaRPr lang="en-US">
              <a:latin typeface="Times New Roman" pitchFamily="29" charset="0"/>
              <a:ea typeface="Times New Roman" pitchFamily="29" charset="0"/>
              <a:cs typeface="Times New Roman" pitchFamily="29"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25705DC-0A3F-7543-9729-BF795C2FAD32}" type="slidenum">
              <a:rPr lang="en-US">
                <a:latin typeface="Times New Roman" pitchFamily="29" charset="0"/>
                <a:ea typeface="Times New Roman" pitchFamily="29" charset="0"/>
                <a:cs typeface="Times New Roman" pitchFamily="29" charset="0"/>
              </a:rPr>
              <a:pPr/>
              <a:t>9</a:t>
            </a:fld>
            <a:endParaRPr lang="en-US">
              <a:latin typeface="Times New Roman" pitchFamily="29" charset="0"/>
              <a:ea typeface="Times New Roman" pitchFamily="29" charset="0"/>
              <a:cs typeface="Times New Roman" pitchFamily="29"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a:lstStyle/>
          <a:p>
            <a:fld id="{6F2952B2-1DE5-E743-BDEC-8BAD17E897B8}" type="slidenum">
              <a:rPr lang="en-GB">
                <a:latin typeface="Calibri" pitchFamily="29" charset="0"/>
                <a:ea typeface="ＭＳ Ｐゴシック" pitchFamily="29" charset="-128"/>
                <a:cs typeface="ＭＳ Ｐゴシック" pitchFamily="29" charset="-128"/>
              </a:rPr>
              <a:pPr/>
              <a:t>10</a:t>
            </a:fld>
            <a:endParaRPr lang="en-GB">
              <a:latin typeface="Calibri" pitchFamily="29" charset="0"/>
              <a:ea typeface="ＭＳ Ｐゴシック" pitchFamily="29" charset="-128"/>
              <a:cs typeface="ＭＳ Ｐゴシック" pitchFamily="29" charset="-128"/>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a:lstStyle/>
          <a:p>
            <a:pPr eaLnBrk="1" hangingPunct="1"/>
            <a:endParaRPr lang="en-US">
              <a:ea typeface="ＭＳ Ｐゴシック" pitchFamily="29" charset="-128"/>
              <a:cs typeface="ＭＳ Ｐゴシック" pitchFamily="29"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p:spPr>
      </p:sp>
      <p:sp>
        <p:nvSpPr>
          <p:cNvPr id="47107" name="Rectangle 3"/>
          <p:cNvSpPr>
            <a:spLocks noGrp="1"/>
          </p:cNvSpPr>
          <p:nvPr>
            <p:ph type="body" idx="1"/>
          </p:nvPr>
        </p:nvSpPr>
        <p:spPr bwMode="auto">
          <a:noFill/>
        </p:spPr>
        <p:txBody>
          <a:bodyPr/>
          <a:lstStyle/>
          <a:p>
            <a:endParaRPr lang="en-US">
              <a:ea typeface="ＭＳ Ｐゴシック" pitchFamily="29" charset="-128"/>
              <a:cs typeface="ＭＳ Ｐゴシック" pitchFamily="29"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DB10FE5F-8D22-2645-9084-B85E657F9925}" type="slidenum">
              <a:rPr lang="en-US">
                <a:latin typeface="Times New Roman" pitchFamily="29" charset="0"/>
                <a:ea typeface="Times New Roman" pitchFamily="29" charset="0"/>
                <a:cs typeface="Times New Roman" pitchFamily="29" charset="0"/>
              </a:rPr>
              <a:pPr/>
              <a:t>17</a:t>
            </a:fld>
            <a:endParaRPr lang="en-US">
              <a:latin typeface="Times New Roman" pitchFamily="29" charset="0"/>
              <a:ea typeface="Times New Roman" pitchFamily="29" charset="0"/>
              <a:cs typeface="Times New Roman" pitchFamily="29"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image" Target="../media/image1.jpeg"/><Relationship Id="rId1" Type="http://schemas.openxmlformats.org/officeDocument/2006/relationships/slideMaster" Target="../slideMasters/slideMaster1.xml"/><Relationship Id="rId2" Type="http://schemas.openxmlformats.org/officeDocument/2006/relationships/image" Target="../media/image2.pdf"/><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1114385"/>
            <a:ext cx="9144000" cy="5743615"/>
          </a:xfrm>
          <a:prstGeom prst="rect">
            <a:avLst/>
          </a:prstGeom>
          <a:solidFill>
            <a:srgbClr val="0067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lvl1pPr algn="ctr">
              <a:defRPr>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EC58335-179D-0D45-BDC9-9A615D158F0F}" type="datetimeFigureOut">
              <a:rPr lang="en-US" smtClean="0"/>
              <a:pPr/>
              <a:t>7/28/10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wrap="square" numCol="1" anchor="t" anchorCtr="0" compatLnSpc="1">
            <a:prstTxWarp prst="textNoShape">
              <a:avLst/>
            </a:prstTxWarp>
          </a:bodyPr>
          <a:lstStyle>
            <a:lvl1pPr>
              <a:defRPr>
                <a:latin typeface="Calibri" pitchFamily="-112" charset="0"/>
                <a:ea typeface="ＭＳ Ｐゴシック" pitchFamily="-112" charset="-128"/>
                <a:cs typeface="ＭＳ Ｐゴシック" pitchFamily="-112" charset="-128"/>
              </a:defRPr>
            </a:lvl1pPr>
          </a:lstStyle>
          <a:p>
            <a:pPr>
              <a:defRPr/>
            </a:pPr>
            <a:fld id="{03D1DB7A-9C89-8D4C-9F92-88488764DBBF}" type="datetime1">
              <a:rPr lang="en-US"/>
              <a:pPr>
                <a:defRPr/>
              </a:pPr>
              <a:t>7/28/10</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wrap="square" numCol="1" anchor="t" anchorCtr="0" compatLnSpc="1">
            <a:prstTxWarp prst="textNoShape">
              <a:avLst/>
            </a:prstTxWarp>
          </a:bodyPr>
          <a:lstStyle>
            <a:lvl1pPr>
              <a:defRPr>
                <a:latin typeface="Calibri" pitchFamily="34" charset="0"/>
                <a:ea typeface="ＭＳ Ｐゴシック" charset="-128"/>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wrap="square" numCol="1" anchor="t" anchorCtr="0" compatLnSpc="1">
            <a:prstTxWarp prst="textNoShape">
              <a:avLst/>
            </a:prstTxWarp>
          </a:bodyPr>
          <a:lstStyle>
            <a:lvl1pPr>
              <a:defRPr>
                <a:latin typeface="Calibri" pitchFamily="-112" charset="0"/>
                <a:ea typeface="ＭＳ Ｐゴシック" pitchFamily="-112" charset="-128"/>
                <a:cs typeface="ＭＳ Ｐゴシック" pitchFamily="-112" charset="-128"/>
              </a:defRPr>
            </a:lvl1pPr>
          </a:lstStyle>
          <a:p>
            <a:pPr>
              <a:defRPr/>
            </a:pPr>
            <a:fld id="{B0D71170-C287-C048-BA3E-2D047EB6B5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1" charset="0"/>
                <a:ea typeface="ＭＳ Ｐゴシック" pitchFamily="-111" charset="-128"/>
                <a:cs typeface="ＭＳ Ｐゴシック" pitchFamily="-111" charset="-128"/>
              </a:defRPr>
            </a:lvl1pPr>
          </a:lstStyle>
          <a:p>
            <a:pPr>
              <a:defRPr/>
            </a:pPr>
            <a:fld id="{A284D406-0AC2-E840-8E76-AE46F0D2E09C}" type="datetime1">
              <a:rPr lang="en-US"/>
              <a:pPr>
                <a:defRPr/>
              </a:pPr>
              <a:t>7/28/10</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ＭＳ Ｐゴシック" charset="-128"/>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1" charset="0"/>
                <a:ea typeface="ＭＳ Ｐゴシック" pitchFamily="-111" charset="-128"/>
                <a:cs typeface="ＭＳ Ｐゴシック" pitchFamily="-111" charset="-128"/>
              </a:defRPr>
            </a:lvl1pPr>
          </a:lstStyle>
          <a:p>
            <a:pPr>
              <a:defRPr/>
            </a:pPr>
            <a:fld id="{0C02E54B-5104-B347-8458-4D822560F08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58335-179D-0D45-BDC9-9A615D158F0F}" type="datetimeFigureOut">
              <a:rPr lang="en-US" smtClean="0"/>
              <a:pPr/>
              <a:t>7/28/10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51062"/>
            <a:ext cx="40386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51062"/>
            <a:ext cx="40386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C58335-179D-0D45-BDC9-9A615D158F0F}" type="datetimeFigureOut">
              <a:rPr lang="en-US" smtClean="0"/>
              <a:pPr/>
              <a:t>7/28/10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27806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917824"/>
            <a:ext cx="4040188" cy="3362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27806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17824"/>
            <a:ext cx="4041775" cy="3362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1EC58335-179D-0D45-BDC9-9A615D158F0F}" type="datetimeFigureOut">
              <a:rPr lang="en-US" smtClean="0"/>
              <a:pPr/>
              <a:t>7/28/10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C58335-179D-0D45-BDC9-9A615D158F0F}" type="datetimeFigureOut">
              <a:rPr lang="en-US" smtClean="0"/>
              <a:pPr/>
              <a:t>7/28/10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58335-179D-0D45-BDC9-9A615D158F0F}" type="datetimeFigureOut">
              <a:rPr lang="en-US" smtClean="0"/>
              <a:pPr/>
              <a:t>7/28/10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8100"/>
            <a:ext cx="3008313" cy="7493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01751"/>
            <a:ext cx="5111750" cy="5035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2799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58335-179D-0D45-BDC9-9A615D158F0F}" type="datetimeFigureOut">
              <a:rPr lang="en-US" smtClean="0"/>
              <a:pPr/>
              <a:t>7/28/10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Blank">
    <p:spTree>
      <p:nvGrpSpPr>
        <p:cNvPr id="1" name=""/>
        <p:cNvGrpSpPr/>
        <p:nvPr/>
      </p:nvGrpSpPr>
      <p:grpSpPr>
        <a:xfrm>
          <a:off x="0" y="0"/>
          <a:ext cx="0" cy="0"/>
          <a:chOff x="0" y="0"/>
          <a:chExt cx="0" cy="0"/>
        </a:xfrm>
      </p:grpSpPr>
      <p:sp>
        <p:nvSpPr>
          <p:cNvPr id="6" name="Rectangle 5"/>
          <p:cNvSpPr/>
          <p:nvPr userDrawn="1"/>
        </p:nvSpPr>
        <p:spPr>
          <a:xfrm>
            <a:off x="0" y="1114385"/>
            <a:ext cx="9144000" cy="5743615"/>
          </a:xfrm>
          <a:prstGeom prst="rect">
            <a:avLst/>
          </a:prstGeom>
          <a:solidFill>
            <a:srgbClr val="0067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CSP World.eps"/>
          <p:cNvPicPr>
            <a:picLocks noChangeAspect="1"/>
          </p:cNvPicPr>
          <p:nvPr userDrawn="1"/>
        </p:nvPicPr>
        <mc:AlternateContent xmlns:ma="http://schemas.microsoft.com/office/mac/drawingml/2008/main">
          <mc:Choice Requires="ma">
            <p:blipFill>
              <a:blip r:embed="rId2"/>
              <a:stretch>
                <a:fillRect/>
              </a:stretch>
            </p:blipFill>
          </mc:Choice>
          <mc:Fallback xmlns:ma="http://schemas.microsoft.com/office/mac/drawingml/2008/main" xmlns="" xmlns:a="http://schemas.openxmlformats.org/drawingml/2006/main" xmlns:r="http://schemas.openxmlformats.org/officeDocument/2006/relationships" xmlns:p="http://schemas.openxmlformats.org/presentationml/2006/main" xmlns:mc="http://schemas.openxmlformats.org/markup-compatibility/2006" xmlns:mv="urn:schemas-microsoft-com:mac:vml">
            <p:blipFill>
              <a:blip r:embed="rId3"/>
              <a:stretch>
                <a:fillRect/>
              </a:stretch>
            </p:blipFill>
          </mc:Fallback>
        </mc:AlternateContent>
        <p:spPr>
          <a:xfrm>
            <a:off x="1771261" y="469900"/>
            <a:ext cx="8875059" cy="6858000"/>
          </a:xfrm>
          <a:prstGeom prst="rect">
            <a:avLst/>
          </a:prstGeom>
        </p:spPr>
      </p:pic>
      <p:sp>
        <p:nvSpPr>
          <p:cNvPr id="2" name="Date Placeholder 1"/>
          <p:cNvSpPr>
            <a:spLocks noGrp="1"/>
          </p:cNvSpPr>
          <p:nvPr>
            <p:ph type="dt" sz="half" idx="10"/>
          </p:nvPr>
        </p:nvSpPr>
        <p:spPr/>
        <p:txBody>
          <a:bodyPr/>
          <a:lstStyle/>
          <a:p>
            <a:fld id="{1EC58335-179D-0D45-BDC9-9A615D158F0F}" type="datetimeFigureOut">
              <a:rPr lang="en-US" smtClean="0"/>
              <a:pPr/>
              <a:t>7/28/10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FB041-706C-CF48-8DEF-97EEE89FE4FF}" type="slidenum">
              <a:rPr lang="en-US" smtClean="0"/>
              <a:pPr/>
              <a:t>‹#›</a:t>
            </a:fld>
            <a:endParaRPr lang="en-US"/>
          </a:p>
        </p:txBody>
      </p:sp>
      <p:pic>
        <p:nvPicPr>
          <p:cNvPr id="7" name="Picture 6" descr="CSP Footer.jpg"/>
          <p:cNvPicPr>
            <a:picLocks noChangeAspect="1"/>
          </p:cNvPicPr>
          <p:nvPr userDrawn="1"/>
        </p:nvPicPr>
        <p:blipFill>
          <a:blip r:embed="rId4"/>
          <a:stretch>
            <a:fillRect/>
          </a:stretch>
        </p:blipFill>
        <p:spPr>
          <a:xfrm>
            <a:off x="0" y="0"/>
            <a:ext cx="9144000" cy="1146048"/>
          </a:xfrm>
          <a:prstGeom prst="rect">
            <a:avLst/>
          </a:prstGeom>
        </p:spPr>
      </p:pic>
      <p:sp>
        <p:nvSpPr>
          <p:cNvPr id="8" name="Subtitle 2"/>
          <p:cNvSpPr>
            <a:spLocks noGrp="1"/>
          </p:cNvSpPr>
          <p:nvPr>
            <p:ph type="subTitle" idx="1"/>
          </p:nvPr>
        </p:nvSpPr>
        <p:spPr>
          <a:xfrm>
            <a:off x="457202" y="1490165"/>
            <a:ext cx="2847274" cy="5016995"/>
          </a:xfrm>
        </p:spPr>
        <p:txBody>
          <a:bodyPr/>
          <a:lstStyle>
            <a:lvl1pPr marL="0" indent="0" algn="r">
              <a:buNone/>
              <a:defRPr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Only">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27" charset="0"/>
                <a:ea typeface="ＭＳ Ｐゴシック" pitchFamily="27" charset="-128"/>
                <a:cs typeface="ＭＳ Ｐゴシック" pitchFamily="27" charset="-128"/>
              </a:defRPr>
            </a:lvl1pPr>
          </a:lstStyle>
          <a:p>
            <a:pPr>
              <a:defRPr/>
            </a:pPr>
            <a:fld id="{8EA8B4DE-0E36-5C43-8AC1-CC47B41FB7DC}" type="datetime1">
              <a:rPr lang="en-US"/>
              <a:pPr>
                <a:defRPr/>
              </a:pPr>
              <a:t>7/28/10</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ＭＳ Ｐゴシック" charset="-128"/>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27" charset="0"/>
                <a:ea typeface="ＭＳ Ｐゴシック" pitchFamily="27" charset="-128"/>
                <a:cs typeface="ＭＳ Ｐゴシック" pitchFamily="27" charset="-128"/>
              </a:defRPr>
            </a:lvl1pPr>
          </a:lstStyle>
          <a:p>
            <a:pPr>
              <a:defRPr/>
            </a:pPr>
            <a:fld id="{9934FA59-E141-6744-B7E2-73095DC79CC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19200"/>
            <a:ext cx="8229600" cy="93186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63762"/>
            <a:ext cx="8229600" cy="43306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1" y="6507161"/>
            <a:ext cx="874972" cy="227014"/>
          </a:xfrm>
          <a:prstGeom prst="rect">
            <a:avLst/>
          </a:prstGeom>
        </p:spPr>
        <p:txBody>
          <a:bodyPr vert="horz" lIns="91440" tIns="45720" rIns="91440" bIns="45720" rtlCol="0" anchor="ctr"/>
          <a:lstStyle>
            <a:lvl1pPr algn="r">
              <a:defRPr sz="1200">
                <a:solidFill>
                  <a:srgbClr val="000000"/>
                </a:solidFill>
              </a:defRPr>
            </a:lvl1pPr>
          </a:lstStyle>
          <a:p>
            <a:fld id="{1EC58335-179D-0D45-BDC9-9A615D158F0F}" type="datetimeFigureOut">
              <a:rPr lang="en-US" smtClean="0"/>
              <a:pPr/>
              <a:t>7/28/10</a:t>
            </a:fld>
            <a:endParaRPr lang="en-US" dirty="0"/>
          </a:p>
        </p:txBody>
      </p:sp>
      <p:sp>
        <p:nvSpPr>
          <p:cNvPr id="5" name="Footer Placeholder 4"/>
          <p:cNvSpPr>
            <a:spLocks noGrp="1"/>
          </p:cNvSpPr>
          <p:nvPr>
            <p:ph type="ftr" sz="quarter" idx="3"/>
          </p:nvPr>
        </p:nvSpPr>
        <p:spPr>
          <a:xfrm>
            <a:off x="1332173" y="6507161"/>
            <a:ext cx="2895600" cy="227014"/>
          </a:xfrm>
          <a:prstGeom prst="rect">
            <a:avLst/>
          </a:prstGeom>
        </p:spPr>
        <p:txBody>
          <a:bodyPr vert="horz" lIns="91440" tIns="45720" rIns="91440" bIns="45720" rtlCol="0" anchor="ctr"/>
          <a:lstStyle>
            <a:lvl1pPr algn="ctr">
              <a:defRPr sz="1200">
                <a:solidFill>
                  <a:srgbClr val="000000"/>
                </a:solidFill>
              </a:defRPr>
            </a:lvl1pPr>
          </a:lstStyle>
          <a:p>
            <a:endParaRPr lang="en-US" dirty="0"/>
          </a:p>
        </p:txBody>
      </p:sp>
      <p:sp>
        <p:nvSpPr>
          <p:cNvPr id="6" name="Slide Number Placeholder 5"/>
          <p:cNvSpPr>
            <a:spLocks noGrp="1"/>
          </p:cNvSpPr>
          <p:nvPr>
            <p:ph type="sldNum" sz="quarter" idx="4"/>
          </p:nvPr>
        </p:nvSpPr>
        <p:spPr>
          <a:xfrm>
            <a:off x="8202873" y="6507161"/>
            <a:ext cx="483926" cy="227014"/>
          </a:xfrm>
          <a:prstGeom prst="rect">
            <a:avLst/>
          </a:prstGeom>
        </p:spPr>
        <p:txBody>
          <a:bodyPr vert="horz" lIns="91440" tIns="45720" rIns="91440" bIns="45720" rtlCol="0" anchor="ctr"/>
          <a:lstStyle>
            <a:lvl1pPr algn="r">
              <a:defRPr sz="1200">
                <a:solidFill>
                  <a:srgbClr val="000000"/>
                </a:solidFill>
              </a:defRPr>
            </a:lvl1pPr>
          </a:lstStyle>
          <a:p>
            <a:fld id="{DA1FB041-706C-CF48-8DEF-97EEE89FE4FF}" type="slidenum">
              <a:rPr lang="en-US" smtClean="0"/>
              <a:pPr/>
              <a:t>‹#›</a:t>
            </a:fld>
            <a:endParaRPr lang="en-US" dirty="0"/>
          </a:p>
        </p:txBody>
      </p:sp>
      <p:pic>
        <p:nvPicPr>
          <p:cNvPr id="8" name="Picture 7" descr="CSP Footer.jpg"/>
          <p:cNvPicPr>
            <a:picLocks noChangeAspect="1"/>
          </p:cNvPicPr>
          <p:nvPr userDrawn="1"/>
        </p:nvPicPr>
        <p:blipFill>
          <a:blip r:embed="rId13"/>
          <a:stretch>
            <a:fillRect/>
          </a:stretch>
        </p:blipFill>
        <p:spPr>
          <a:xfrm>
            <a:off x="0" y="0"/>
            <a:ext cx="9144000" cy="114604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63" r:id="rId8"/>
    <p:sldLayoutId id="2147483665" r:id="rId9"/>
    <p:sldLayoutId id="2147483667" r:id="rId10"/>
    <p:sldLayoutId id="2147483668" r:id="rId11"/>
  </p:sldLayoutIdLst>
  <p:txStyles>
    <p:titleStyle>
      <a:lvl1pPr algn="l" defTabSz="457200" rtl="0" eaLnBrk="1" latinLnBrk="0" hangingPunct="1">
        <a:spcBef>
          <a:spcPct val="0"/>
        </a:spcBef>
        <a:buNone/>
        <a:defRPr sz="3600" b="1" kern="1200">
          <a:solidFill>
            <a:srgbClr val="0067AC"/>
          </a:solidFill>
          <a:latin typeface="Arial"/>
          <a:ea typeface="+mj-ea"/>
          <a:cs typeface="Arial"/>
        </a:defRPr>
      </a:lvl1pPr>
    </p:titleStyle>
    <p:bodyStyle>
      <a:lvl1pPr marL="342900" indent="-342900" algn="l" defTabSz="457200" rtl="0" eaLnBrk="1" latinLnBrk="0" hangingPunct="1">
        <a:spcBef>
          <a:spcPct val="20000"/>
        </a:spcBef>
        <a:buFontTx/>
        <a:buNone/>
        <a:defRPr sz="2800" kern="1200">
          <a:solidFill>
            <a:schemeClr val="tx1"/>
          </a:solidFill>
          <a:latin typeface="Arial"/>
          <a:ea typeface="+mn-ea"/>
          <a:cs typeface="Arial"/>
        </a:defRPr>
      </a:lvl1pPr>
      <a:lvl2pPr marL="292100" indent="-292100" algn="l" defTabSz="457200" rtl="0" eaLnBrk="1" latinLnBrk="0" hangingPunct="1">
        <a:spcBef>
          <a:spcPct val="20000"/>
        </a:spcBef>
        <a:buClr>
          <a:srgbClr val="708F24"/>
        </a:buClr>
        <a:buFont typeface="Arial"/>
        <a:buChar char="•"/>
        <a:defRPr sz="2500" kern="1200">
          <a:solidFill>
            <a:schemeClr val="tx1"/>
          </a:solidFill>
          <a:latin typeface="Arial"/>
          <a:ea typeface="+mn-ea"/>
          <a:cs typeface="Arial"/>
        </a:defRPr>
      </a:lvl2pPr>
      <a:lvl3pPr marL="635000" indent="-342900" algn="l" defTabSz="457200" rtl="0" eaLnBrk="1" latinLnBrk="0" hangingPunct="1">
        <a:spcBef>
          <a:spcPct val="20000"/>
        </a:spcBef>
        <a:buClr>
          <a:srgbClr val="708F24"/>
        </a:buClr>
        <a:buFont typeface="Arial"/>
        <a:buChar char="•"/>
        <a:defRPr sz="2200" kern="1200">
          <a:solidFill>
            <a:schemeClr val="tx1"/>
          </a:solidFill>
          <a:latin typeface="Arial"/>
          <a:ea typeface="+mn-ea"/>
          <a:cs typeface="Arial"/>
        </a:defRPr>
      </a:lvl3pPr>
      <a:lvl4pPr marL="977900" indent="-342900" algn="l" defTabSz="457200" rtl="0" eaLnBrk="1" latinLnBrk="0" hangingPunct="1">
        <a:spcBef>
          <a:spcPct val="20000"/>
        </a:spcBef>
        <a:buClr>
          <a:srgbClr val="708F24"/>
        </a:buClr>
        <a:buFont typeface="Arial"/>
        <a:buChar char="•"/>
        <a:defRPr sz="1800" kern="1200">
          <a:solidFill>
            <a:schemeClr val="tx1"/>
          </a:solidFill>
          <a:latin typeface="Arial"/>
          <a:ea typeface="+mn-ea"/>
          <a:cs typeface="Arial"/>
        </a:defRPr>
      </a:lvl4pPr>
      <a:lvl5pPr marL="1257300" indent="-279400" algn="l" defTabSz="457200" rtl="0" eaLnBrk="1" latinLnBrk="0" hangingPunct="1">
        <a:spcBef>
          <a:spcPct val="20000"/>
        </a:spcBef>
        <a:buClr>
          <a:srgbClr val="708F24"/>
        </a:buClr>
        <a:buFont typeface="Arial"/>
        <a:buChar char="•"/>
        <a:defRPr sz="15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image" Target="../media/image14.png"/><Relationship Id="rId5" Type="http://schemas.openxmlformats.org/officeDocument/2006/relationships/image" Target="../media/image15.png"/><Relationship Id="rId7"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5.xml"/><Relationship Id="rId3" Type="http://schemas.openxmlformats.org/officeDocument/2006/relationships/notesSlide" Target="../notesSlides/notesSlide7.xml"/><Relationship Id="rId6"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4" Type="http://schemas.openxmlformats.org/officeDocument/2006/relationships/image" Target="../media/image18.jpeg"/><Relationship Id="rId1" Type="http://schemas.openxmlformats.org/officeDocument/2006/relationships/slideLayout" Target="../slideLayouts/slideLayout5.xml"/><Relationship Id="rId2" Type="http://schemas.openxmlformats.org/officeDocument/2006/relationships/image" Target="../media/image16.png"/><Relationship Id="rId3"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23.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2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3"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6" Type="http://schemas.openxmlformats.org/officeDocument/2006/relationships/image" Target="../media/image30.png"/><Relationship Id="rId4" Type="http://schemas.openxmlformats.org/officeDocument/2006/relationships/image" Target="../media/image28.png"/><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27.jpeg"/><Relationship Id="rId5"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3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3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3.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3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3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3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3" Type="http://schemas.openxmlformats.org/officeDocument/2006/relationships/image" Target="../media/image4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4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4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4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6" Type="http://schemas.openxmlformats.org/officeDocument/2006/relationships/hyperlink" Target="http://climate.agron.iastate.edu/" TargetMode="External"/><Relationship Id="rId4" Type="http://schemas.openxmlformats.org/officeDocument/2006/relationships/hyperlink" Target="http://rcmlab.agron.iastate.edu/"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mailto:gstakle@iastate.edu" TargetMode="External"/><Relationship Id="rId5" Type="http://schemas.openxmlformats.org/officeDocument/2006/relationships/hyperlink" Target="http://www.narccap.ucar.edu/"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 Id="rId5"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Title 13"/>
          <p:cNvSpPr>
            <a:spLocks noGrp="1"/>
          </p:cNvSpPr>
          <p:nvPr>
            <p:ph type="ctrTitle"/>
          </p:nvPr>
        </p:nvSpPr>
        <p:spPr>
          <a:xfrm>
            <a:off x="382220" y="1652084"/>
            <a:ext cx="8371854" cy="1470025"/>
          </a:xfrm>
        </p:spPr>
        <p:txBody>
          <a:bodyPr>
            <a:normAutofit/>
          </a:bodyPr>
          <a:lstStyle/>
          <a:p>
            <a:r>
              <a:rPr lang="en-US" sz="4400" dirty="0" smtClean="0"/>
              <a:t>The Science of Climate Change</a:t>
            </a:r>
            <a:endParaRPr lang="en-US" sz="4400" dirty="0"/>
          </a:p>
        </p:txBody>
      </p:sp>
      <p:sp>
        <p:nvSpPr>
          <p:cNvPr id="15" name="Subtitle 14"/>
          <p:cNvSpPr>
            <a:spLocks noGrp="1"/>
          </p:cNvSpPr>
          <p:nvPr>
            <p:ph type="subTitle" idx="1"/>
          </p:nvPr>
        </p:nvSpPr>
        <p:spPr>
          <a:xfrm>
            <a:off x="1531885" y="3686368"/>
            <a:ext cx="6400800" cy="1752600"/>
          </a:xfrm>
        </p:spPr>
        <p:txBody>
          <a:bodyPr>
            <a:normAutofit fontScale="55000" lnSpcReduction="20000"/>
          </a:bodyPr>
          <a:lstStyle/>
          <a:p>
            <a:r>
              <a:rPr lang="en-US" sz="3840" b="1" dirty="0" smtClean="0"/>
              <a:t>Eugene S. Takle</a:t>
            </a:r>
          </a:p>
          <a:p>
            <a:r>
              <a:rPr lang="en-US" dirty="0" smtClean="0"/>
              <a:t>Professor of Atmospheric Science</a:t>
            </a:r>
          </a:p>
          <a:p>
            <a:r>
              <a:rPr lang="en-US" dirty="0" smtClean="0"/>
              <a:t>Professor of Agricultural Meteorology</a:t>
            </a:r>
          </a:p>
          <a:p>
            <a:r>
              <a:rPr lang="en-US" dirty="0" smtClean="0"/>
              <a:t>Director, Climate Science Program</a:t>
            </a:r>
          </a:p>
          <a:p>
            <a:r>
              <a:rPr lang="en-US" dirty="0" smtClean="0"/>
              <a:t>Iowa State University</a:t>
            </a:r>
          </a:p>
          <a:p>
            <a:r>
              <a:rPr lang="en-US" dirty="0" smtClean="0"/>
              <a:t>Ames, IA 50011</a:t>
            </a:r>
            <a:endParaRPr lang="en-US" dirty="0"/>
          </a:p>
        </p:txBody>
      </p:sp>
      <p:sp>
        <p:nvSpPr>
          <p:cNvPr id="4" name="TextBox 3"/>
          <p:cNvSpPr txBox="1"/>
          <p:nvPr/>
        </p:nvSpPr>
        <p:spPr>
          <a:xfrm>
            <a:off x="3509767" y="5597361"/>
            <a:ext cx="2287605" cy="1077218"/>
          </a:xfrm>
          <a:prstGeom prst="rect">
            <a:avLst/>
          </a:prstGeom>
          <a:noFill/>
        </p:spPr>
        <p:txBody>
          <a:bodyPr wrap="none" rtlCol="0">
            <a:spAutoFit/>
          </a:bodyPr>
          <a:lstStyle/>
          <a:p>
            <a:pPr algn="ctr"/>
            <a:r>
              <a:rPr lang="en-US" sz="1600" dirty="0" smtClean="0"/>
              <a:t>Illinois Farm Bureau</a:t>
            </a:r>
          </a:p>
          <a:p>
            <a:pPr algn="ctr"/>
            <a:r>
              <a:rPr lang="en-US" sz="1600" dirty="0" smtClean="0"/>
              <a:t>Commodities Conference</a:t>
            </a:r>
          </a:p>
          <a:p>
            <a:pPr algn="ctr"/>
            <a:r>
              <a:rPr lang="en-US" sz="1600" dirty="0" smtClean="0"/>
              <a:t>28 July 2010</a:t>
            </a:r>
          </a:p>
          <a:p>
            <a:pPr algn="ctr"/>
            <a:r>
              <a:rPr lang="en-US" sz="1600" dirty="0" smtClean="0"/>
              <a:t>Normal, IL</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34925" y="1038115"/>
            <a:ext cx="9109075" cy="889000"/>
          </a:xfrm>
        </p:spPr>
        <p:txBody>
          <a:bodyPr/>
          <a:lstStyle/>
          <a:p>
            <a:pPr algn="ctr" eaLnBrk="1" hangingPunct="1">
              <a:defRPr/>
            </a:pPr>
            <a:r>
              <a:rPr lang="en-GB" sz="3600" b="1" dirty="0">
                <a:effectLst>
                  <a:outerShdw blurRad="38100" dist="38100" dir="2700000" algn="tl">
                    <a:srgbClr val="DDDDDD"/>
                  </a:outerShdw>
                </a:effectLst>
                <a:latin typeface="Arial" pitchFamily="-108" charset="0"/>
                <a:ea typeface="Arial" pitchFamily="-108" charset="0"/>
                <a:cs typeface="Arial" pitchFamily="-108" charset="0"/>
              </a:rPr>
              <a:t>Natural factors affect climate</a:t>
            </a:r>
          </a:p>
        </p:txBody>
      </p:sp>
      <p:pic>
        <p:nvPicPr>
          <p:cNvPr id="35845" name="Picture 3" descr="noaaSun"/>
          <p:cNvPicPr>
            <a:picLocks noChangeAspect="1" noChangeArrowheads="1"/>
          </p:cNvPicPr>
          <p:nvPr/>
        </p:nvPicPr>
        <p:blipFill>
          <a:blip r:embed="rId4"/>
          <a:srcRect/>
          <a:stretch>
            <a:fillRect/>
          </a:stretch>
        </p:blipFill>
        <p:spPr bwMode="auto">
          <a:xfrm>
            <a:off x="6156325" y="1987769"/>
            <a:ext cx="1871663" cy="1871662"/>
          </a:xfrm>
          <a:prstGeom prst="rect">
            <a:avLst/>
          </a:prstGeom>
          <a:noFill/>
          <a:ln w="9525">
            <a:solidFill>
              <a:srgbClr val="000000"/>
            </a:solidFill>
            <a:miter lim="800000"/>
            <a:headEnd/>
            <a:tailEnd/>
          </a:ln>
        </p:spPr>
      </p:pic>
      <p:pic>
        <p:nvPicPr>
          <p:cNvPr id="35846" name="Picture 4"/>
          <p:cNvPicPr>
            <a:picLocks noChangeAspect="1" noChangeArrowheads="1"/>
          </p:cNvPicPr>
          <p:nvPr/>
        </p:nvPicPr>
        <p:blipFill>
          <a:blip r:embed="rId5"/>
          <a:srcRect/>
          <a:stretch>
            <a:fillRect/>
          </a:stretch>
        </p:blipFill>
        <p:spPr bwMode="auto">
          <a:xfrm>
            <a:off x="457200" y="4935716"/>
            <a:ext cx="1738313" cy="1673225"/>
          </a:xfrm>
          <a:prstGeom prst="rect">
            <a:avLst/>
          </a:prstGeom>
          <a:noFill/>
          <a:ln w="9525">
            <a:solidFill>
              <a:srgbClr val="000000"/>
            </a:solidFill>
            <a:miter lim="800000"/>
            <a:headEnd/>
            <a:tailEnd/>
          </a:ln>
        </p:spPr>
      </p:pic>
      <p:graphicFrame>
        <p:nvGraphicFramePr>
          <p:cNvPr id="35842" name="Object 2"/>
          <p:cNvGraphicFramePr>
            <a:graphicFrameLocks noChangeAspect="1"/>
          </p:cNvGraphicFramePr>
          <p:nvPr/>
        </p:nvGraphicFramePr>
        <p:xfrm>
          <a:off x="468313" y="1987769"/>
          <a:ext cx="3155950" cy="1889125"/>
        </p:xfrm>
        <a:graphic>
          <a:graphicData uri="http://schemas.openxmlformats.org/presentationml/2006/ole">
            <p:oleObj spid="_x0000_s56322" name="Bitmap Image" r:id="rId6" imgW="4439270" imgH="2657846" progId="">
              <p:embed/>
            </p:oleObj>
          </a:graphicData>
        </a:graphic>
      </p:graphicFrame>
      <p:graphicFrame>
        <p:nvGraphicFramePr>
          <p:cNvPr id="35843" name="Object 3"/>
          <p:cNvGraphicFramePr>
            <a:graphicFrameLocks noChangeAspect="1"/>
          </p:cNvGraphicFramePr>
          <p:nvPr/>
        </p:nvGraphicFramePr>
        <p:xfrm>
          <a:off x="5435600" y="4885511"/>
          <a:ext cx="3048000" cy="800100"/>
        </p:xfrm>
        <a:graphic>
          <a:graphicData uri="http://schemas.openxmlformats.org/presentationml/2006/ole">
            <p:oleObj spid="_x0000_s56323" name="Bitmap Image" r:id="rId7" imgW="3048426" imgH="800212" progId="">
              <p:embed/>
            </p:oleObj>
          </a:graphicData>
        </a:graphic>
      </p:graphicFrame>
      <p:sp>
        <p:nvSpPr>
          <p:cNvPr id="35847" name="Text Box 7"/>
          <p:cNvSpPr txBox="1">
            <a:spLocks noChangeArrowheads="1"/>
          </p:cNvSpPr>
          <p:nvPr/>
        </p:nvSpPr>
        <p:spPr bwMode="auto">
          <a:xfrm>
            <a:off x="468313" y="4031579"/>
            <a:ext cx="3155950" cy="646331"/>
          </a:xfrm>
          <a:prstGeom prst="rect">
            <a:avLst/>
          </a:prstGeom>
          <a:noFill/>
          <a:ln w="9525">
            <a:noFill/>
            <a:miter lim="800000"/>
            <a:headEnd/>
            <a:tailEnd/>
          </a:ln>
        </p:spPr>
        <p:txBody>
          <a:bodyPr wrap="square">
            <a:prstTxWarp prst="textNoShape">
              <a:avLst/>
            </a:prstTxWarp>
            <a:spAutoFit/>
          </a:bodyPr>
          <a:lstStyle/>
          <a:p>
            <a:pPr algn="ctr"/>
            <a:r>
              <a:rPr lang="en-GB" dirty="0">
                <a:solidFill>
                  <a:srgbClr val="0067AC"/>
                </a:solidFill>
              </a:rPr>
              <a:t>Variations in the Earth's orbit</a:t>
            </a:r>
          </a:p>
          <a:p>
            <a:pPr algn="ctr"/>
            <a:r>
              <a:rPr lang="en-GB" dirty="0">
                <a:solidFill>
                  <a:srgbClr val="0067AC"/>
                </a:solidFill>
              </a:rPr>
              <a:t>(</a:t>
            </a:r>
            <a:r>
              <a:rPr lang="en-GB" dirty="0" err="1">
                <a:solidFill>
                  <a:srgbClr val="0067AC"/>
                </a:solidFill>
              </a:rPr>
              <a:t>Milankovic</a:t>
            </a:r>
            <a:r>
              <a:rPr lang="en-GB" dirty="0">
                <a:solidFill>
                  <a:srgbClr val="0067AC"/>
                </a:solidFill>
              </a:rPr>
              <a:t> effect)</a:t>
            </a:r>
          </a:p>
        </p:txBody>
      </p:sp>
      <p:sp>
        <p:nvSpPr>
          <p:cNvPr id="35848" name="Text Box 8"/>
          <p:cNvSpPr txBox="1">
            <a:spLocks noChangeArrowheads="1"/>
          </p:cNvSpPr>
          <p:nvPr/>
        </p:nvSpPr>
        <p:spPr bwMode="auto">
          <a:xfrm>
            <a:off x="2362669" y="5408612"/>
            <a:ext cx="1943749" cy="1200329"/>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67AC"/>
                </a:solidFill>
              </a:rPr>
              <a:t>Stratospheric </a:t>
            </a:r>
          </a:p>
          <a:p>
            <a:pPr algn="ctr"/>
            <a:r>
              <a:rPr lang="en-GB" dirty="0">
                <a:solidFill>
                  <a:srgbClr val="0067AC"/>
                </a:solidFill>
              </a:rPr>
              <a:t>aerosols from</a:t>
            </a:r>
          </a:p>
          <a:p>
            <a:pPr algn="ctr"/>
            <a:r>
              <a:rPr lang="en-GB" dirty="0">
                <a:solidFill>
                  <a:srgbClr val="0067AC"/>
                </a:solidFill>
              </a:rPr>
              <a:t>energetic</a:t>
            </a:r>
          </a:p>
          <a:p>
            <a:pPr algn="ctr"/>
            <a:r>
              <a:rPr lang="en-GB" dirty="0">
                <a:solidFill>
                  <a:srgbClr val="0067AC"/>
                </a:solidFill>
              </a:rPr>
              <a:t> volcanic eruptions</a:t>
            </a:r>
          </a:p>
        </p:txBody>
      </p:sp>
      <p:sp>
        <p:nvSpPr>
          <p:cNvPr id="35849" name="Text Box 9"/>
          <p:cNvSpPr txBox="1">
            <a:spLocks noChangeArrowheads="1"/>
          </p:cNvSpPr>
          <p:nvPr/>
        </p:nvSpPr>
        <p:spPr bwMode="auto">
          <a:xfrm>
            <a:off x="5942856" y="3859431"/>
            <a:ext cx="2404963" cy="646331"/>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67AC"/>
                </a:solidFill>
              </a:rPr>
              <a:t>Variations in the energy</a:t>
            </a:r>
          </a:p>
          <a:p>
            <a:pPr algn="ctr"/>
            <a:r>
              <a:rPr lang="en-GB" dirty="0">
                <a:solidFill>
                  <a:srgbClr val="0067AC"/>
                </a:solidFill>
              </a:rPr>
              <a:t>received from the sun</a:t>
            </a:r>
          </a:p>
        </p:txBody>
      </p:sp>
      <p:sp>
        <p:nvSpPr>
          <p:cNvPr id="35850" name="Text Box 10"/>
          <p:cNvSpPr txBox="1">
            <a:spLocks noChangeArrowheads="1"/>
          </p:cNvSpPr>
          <p:nvPr/>
        </p:nvSpPr>
        <p:spPr bwMode="auto">
          <a:xfrm>
            <a:off x="5600891" y="5685611"/>
            <a:ext cx="2746928" cy="923330"/>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67AC"/>
                </a:solidFill>
              </a:rPr>
              <a:t>Chaotic interactions in</a:t>
            </a:r>
          </a:p>
          <a:p>
            <a:pPr algn="ctr"/>
            <a:r>
              <a:rPr lang="en-GB" dirty="0">
                <a:solidFill>
                  <a:srgbClr val="0067AC"/>
                </a:solidFill>
              </a:rPr>
              <a:t>the Earth's climate</a:t>
            </a:r>
          </a:p>
          <a:p>
            <a:pPr algn="ctr"/>
            <a:r>
              <a:rPr lang="en-GB" dirty="0">
                <a:solidFill>
                  <a:srgbClr val="0067AC"/>
                </a:solidFill>
              </a:rPr>
              <a:t>(for example, El Nino, NAO)</a:t>
            </a:r>
          </a:p>
        </p:txBody>
      </p:sp>
      <p:sp>
        <p:nvSpPr>
          <p:cNvPr id="11" name="TextBox 10"/>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a:spLocks noGrp="1" noChangeArrowheads="1"/>
          </p:cNvSpPr>
          <p:nvPr/>
        </p:nvSpPr>
        <p:spPr bwMode="auto">
          <a:xfrm>
            <a:off x="457200" y="1192532"/>
            <a:ext cx="4197350" cy="3733800"/>
          </a:xfrm>
          <a:prstGeom prst="rect">
            <a:avLst/>
          </a:prstGeom>
          <a:solidFill>
            <a:srgbClr val="FFFFFF"/>
          </a:solid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29" charset="0"/>
              <a:buChar char="•"/>
              <a:defRPr sz="3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1pPr>
            <a:lvl2pPr marL="742950" indent="-285750" algn="l" rtl="0" eaLnBrk="0" fontAlgn="base" hangingPunct="0">
              <a:spcBef>
                <a:spcPct val="20000"/>
              </a:spcBef>
              <a:spcAft>
                <a:spcPct val="0"/>
              </a:spcAft>
              <a:buFont typeface="Arial" pitchFamily="29" charset="0"/>
              <a:buChar char="–"/>
              <a:defRPr sz="28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2pPr>
            <a:lvl3pPr marL="1143000" indent="-228600" algn="l" rtl="0" eaLnBrk="0" fontAlgn="base" hangingPunct="0">
              <a:spcBef>
                <a:spcPct val="20000"/>
              </a:spcBef>
              <a:spcAft>
                <a:spcPct val="0"/>
              </a:spcAft>
              <a:buFont typeface="Arial" pitchFamily="29" charset="0"/>
              <a:buChar char="•"/>
              <a:defRPr sz="2400" kern="1200">
                <a:solidFill>
                  <a:srgbClr val="FFE593"/>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3pPr>
            <a:lvl4pPr marL="1600200" indent="-228600" algn="l" rtl="0" eaLnBrk="0" fontAlgn="base" hangingPunct="0">
              <a:spcBef>
                <a:spcPct val="20000"/>
              </a:spcBef>
              <a:spcAft>
                <a:spcPct val="0"/>
              </a:spcAft>
              <a:buFont typeface="Arial" pitchFamily="29" charset="0"/>
              <a:buChar char="–"/>
              <a:defRPr sz="2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4pPr>
            <a:lvl5pPr marL="2057400" indent="-228600" algn="l" rtl="0" eaLnBrk="0" fontAlgn="base" hangingPunct="0">
              <a:spcBef>
                <a:spcPct val="20000"/>
              </a:spcBef>
              <a:spcAft>
                <a:spcPct val="0"/>
              </a:spcAft>
              <a:buFont typeface="Arial" pitchFamily="29" charset="0"/>
              <a:buChar char="»"/>
              <a:defRPr sz="2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45000"/>
              </a:spcBef>
              <a:spcAft>
                <a:spcPct val="25000"/>
              </a:spcAft>
              <a:buFont typeface="Monotype Sorts" pitchFamily="-107" charset="2"/>
              <a:buNone/>
              <a:defRPr/>
            </a:pPr>
            <a:r>
              <a:rPr lang="en-US" sz="2400" dirty="0" smtClean="0">
                <a:solidFill>
                  <a:srgbClr val="0000FF"/>
                </a:solidFill>
              </a:rPr>
              <a:t>Non</a:t>
            </a:r>
            <a:r>
              <a:rPr lang="en-US" sz="2400" dirty="0">
                <a:solidFill>
                  <a:srgbClr val="0000FF"/>
                </a:solidFill>
              </a:rPr>
              <a:t>-</a:t>
            </a:r>
            <a:r>
              <a:rPr lang="en-US" sz="2400" dirty="0" smtClean="0">
                <a:solidFill>
                  <a:srgbClr val="0000FF"/>
                </a:solidFill>
              </a:rPr>
              <a:t>natural  mechanisms</a:t>
            </a:r>
            <a:endParaRPr lang="en-US" sz="2400" dirty="0">
              <a:solidFill>
                <a:srgbClr val="0000FF"/>
              </a:solidFill>
            </a:endParaRPr>
          </a:p>
          <a:p>
            <a:pPr>
              <a:spcBef>
                <a:spcPts val="1200"/>
              </a:spcBef>
              <a:spcAft>
                <a:spcPts val="600"/>
              </a:spcAft>
              <a:buFont typeface="Arial" pitchFamily="-107" charset="0"/>
              <a:buChar char="•"/>
              <a:defRPr/>
            </a:pPr>
            <a:r>
              <a:rPr lang="en-US" sz="2000" dirty="0">
                <a:solidFill>
                  <a:schemeClr val="tx1"/>
                </a:solidFill>
              </a:rPr>
              <a:t>Changes in atmospheric concentrations of</a:t>
            </a:r>
            <a:r>
              <a:rPr lang="en-US" sz="2000" dirty="0" smtClean="0">
                <a:solidFill>
                  <a:schemeClr val="tx1"/>
                </a:solidFill>
              </a:rPr>
              <a:t> </a:t>
            </a:r>
            <a:r>
              <a:rPr lang="en-US" sz="2000" dirty="0" err="1" smtClean="0">
                <a:solidFill>
                  <a:schemeClr val="tx1"/>
                </a:solidFill>
              </a:rPr>
              <a:t>radiatively</a:t>
            </a:r>
            <a:r>
              <a:rPr lang="en-US" sz="2000" dirty="0" smtClean="0">
                <a:solidFill>
                  <a:schemeClr val="tx1"/>
                </a:solidFill>
              </a:rPr>
              <a:t> important </a:t>
            </a:r>
            <a:r>
              <a:rPr lang="en-US" sz="2000" dirty="0">
                <a:solidFill>
                  <a:schemeClr val="tx1"/>
                </a:solidFill>
              </a:rPr>
              <a:t>gases</a:t>
            </a:r>
          </a:p>
          <a:p>
            <a:pPr>
              <a:spcBef>
                <a:spcPts val="1200"/>
              </a:spcBef>
              <a:spcAft>
                <a:spcPts val="600"/>
              </a:spcAft>
              <a:buFont typeface="Arial" pitchFamily="-107" charset="0"/>
              <a:buChar char="•"/>
              <a:defRPr/>
            </a:pPr>
            <a:r>
              <a:rPr lang="en-US" sz="2000" dirty="0">
                <a:solidFill>
                  <a:schemeClr val="tx1"/>
                </a:solidFill>
              </a:rPr>
              <a:t>Changes in aerosol particles from burning fossil fuels and biomass</a:t>
            </a:r>
          </a:p>
          <a:p>
            <a:pPr>
              <a:spcBef>
                <a:spcPts val="1200"/>
              </a:spcBef>
              <a:spcAft>
                <a:spcPts val="600"/>
              </a:spcAft>
              <a:buFont typeface="Arial" pitchFamily="-107" charset="0"/>
              <a:buChar char="•"/>
              <a:defRPr/>
            </a:pPr>
            <a:r>
              <a:rPr lang="en-US" sz="2000" dirty="0">
                <a:solidFill>
                  <a:schemeClr val="tx1"/>
                </a:solidFill>
              </a:rPr>
              <a:t>Changes in the reflectivity (</a:t>
            </a:r>
            <a:r>
              <a:rPr lang="en-US" sz="2000" dirty="0" err="1">
                <a:solidFill>
                  <a:schemeClr val="tx1"/>
                </a:solidFill>
              </a:rPr>
              <a:t>albedo</a:t>
            </a:r>
            <a:r>
              <a:rPr lang="en-US" sz="2000" dirty="0">
                <a:solidFill>
                  <a:schemeClr val="tx1"/>
                </a:solidFill>
              </a:rPr>
              <a:t>) of the Earth’s surface</a:t>
            </a:r>
          </a:p>
        </p:txBody>
      </p:sp>
      <p:pic>
        <p:nvPicPr>
          <p:cNvPr id="4" name="Picture 3" descr="Mauna_Loa_Carbon_Dioxide"/>
          <p:cNvPicPr>
            <a:picLocks noChangeAspect="1" noChangeArrowheads="1"/>
          </p:cNvPicPr>
          <p:nvPr/>
        </p:nvPicPr>
        <p:blipFill>
          <a:blip r:embed="rId2"/>
          <a:srcRect/>
          <a:stretch>
            <a:fillRect/>
          </a:stretch>
        </p:blipFill>
        <p:spPr bwMode="auto">
          <a:xfrm>
            <a:off x="5314093" y="1192532"/>
            <a:ext cx="3829907" cy="2617468"/>
          </a:xfrm>
          <a:prstGeom prst="rect">
            <a:avLst/>
          </a:prstGeom>
          <a:noFill/>
          <a:ln w="9525">
            <a:noFill/>
            <a:miter lim="800000"/>
            <a:headEnd/>
            <a:tailEnd/>
          </a:ln>
        </p:spPr>
      </p:pic>
      <p:pic>
        <p:nvPicPr>
          <p:cNvPr id="5" name="Picture 4" descr="STS046-078-026"/>
          <p:cNvPicPr>
            <a:picLocks noChangeAspect="1" noChangeArrowheads="1"/>
          </p:cNvPicPr>
          <p:nvPr/>
        </p:nvPicPr>
        <p:blipFill>
          <a:blip r:embed="rId3"/>
          <a:srcRect/>
          <a:stretch>
            <a:fillRect/>
          </a:stretch>
        </p:blipFill>
        <p:spPr bwMode="auto">
          <a:xfrm>
            <a:off x="1601481" y="5273675"/>
            <a:ext cx="1828800" cy="1584325"/>
          </a:xfrm>
          <a:prstGeom prst="rect">
            <a:avLst/>
          </a:prstGeom>
          <a:noFill/>
          <a:ln w="9525">
            <a:noFill/>
            <a:miter lim="800000"/>
            <a:headEnd/>
            <a:tailEnd/>
          </a:ln>
        </p:spPr>
      </p:pic>
      <p:pic>
        <p:nvPicPr>
          <p:cNvPr id="6" name="Picture 5" descr="aerosols_may_14_1998"/>
          <p:cNvPicPr>
            <a:picLocks noChangeAspect="1" noChangeArrowheads="1"/>
          </p:cNvPicPr>
          <p:nvPr/>
        </p:nvPicPr>
        <p:blipFill>
          <a:blip r:embed="rId4"/>
          <a:srcRect/>
          <a:stretch>
            <a:fillRect/>
          </a:stretch>
        </p:blipFill>
        <p:spPr bwMode="auto">
          <a:xfrm>
            <a:off x="5791200" y="3810000"/>
            <a:ext cx="3352800" cy="3048000"/>
          </a:xfrm>
          <a:prstGeom prst="rect">
            <a:avLst/>
          </a:prstGeom>
          <a:noFill/>
          <a:ln w="9525">
            <a:noFill/>
            <a:miter lim="800000"/>
            <a:headEnd/>
            <a:tailEnd/>
          </a:ln>
        </p:spPr>
      </p:pic>
      <p:cxnSp>
        <p:nvCxnSpPr>
          <p:cNvPr id="8" name="Straight Arrow Connector 7"/>
          <p:cNvCxnSpPr/>
          <p:nvPr/>
        </p:nvCxnSpPr>
        <p:spPr>
          <a:xfrm flipV="1">
            <a:off x="4229081" y="2305522"/>
            <a:ext cx="1085012" cy="36986"/>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5400000">
            <a:off x="3583968" y="4982567"/>
            <a:ext cx="708013" cy="582215"/>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379759" y="3415131"/>
            <a:ext cx="1411441" cy="1208240"/>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6" name="Picture 1" descr="Forcing Response.tiff"/>
          <p:cNvPicPr>
            <a:picLocks noChangeAspect="1"/>
          </p:cNvPicPr>
          <p:nvPr/>
        </p:nvPicPr>
        <p:blipFill>
          <a:blip r:embed="rId2"/>
          <a:srcRect/>
          <a:stretch>
            <a:fillRect/>
          </a:stretch>
        </p:blipFill>
        <p:spPr bwMode="auto">
          <a:xfrm>
            <a:off x="1" y="1294544"/>
            <a:ext cx="4401827" cy="5563456"/>
          </a:xfrm>
          <a:prstGeom prst="rect">
            <a:avLst/>
          </a:prstGeom>
          <a:noFill/>
          <a:ln w="9525">
            <a:noFill/>
            <a:miter lim="800000"/>
            <a:headEnd/>
            <a:tailEnd/>
          </a:ln>
        </p:spPr>
      </p:pic>
      <p:sp>
        <p:nvSpPr>
          <p:cNvPr id="26627" name="TextBox 4"/>
          <p:cNvSpPr txBox="1">
            <a:spLocks noChangeArrowheads="1"/>
          </p:cNvSpPr>
          <p:nvPr/>
        </p:nvSpPr>
        <p:spPr bwMode="auto">
          <a:xfrm>
            <a:off x="5486400" y="6324600"/>
            <a:ext cx="3657600" cy="554038"/>
          </a:xfrm>
          <a:prstGeom prst="rect">
            <a:avLst/>
          </a:prstGeom>
          <a:noFill/>
          <a:ln w="9525">
            <a:noFill/>
            <a:miter lim="800000"/>
            <a:headEnd/>
            <a:tailEnd/>
          </a:ln>
        </p:spPr>
        <p:txBody>
          <a:bodyPr>
            <a:prstTxWarp prst="textNoShape">
              <a:avLst/>
            </a:prstTxWarp>
            <a:spAutoFit/>
          </a:bodyPr>
          <a:lstStyle/>
          <a:p>
            <a:r>
              <a:rPr lang="en-US" sz="1000">
                <a:solidFill>
                  <a:srgbClr val="B21524"/>
                </a:solidFill>
              </a:rPr>
              <a:t>Karl, T. R., J. M. Melillo, and T. C. Peterson, (eds.), 2009:  Global Climate Change Impacts in the United States. Cambridge University Press, 2009, 196pp.</a:t>
            </a:r>
          </a:p>
        </p:txBody>
      </p:sp>
      <p:sp>
        <p:nvSpPr>
          <p:cNvPr id="26628" name="TextBox 3"/>
          <p:cNvSpPr txBox="1">
            <a:spLocks noChangeArrowheads="1"/>
          </p:cNvSpPr>
          <p:nvPr/>
        </p:nvSpPr>
        <p:spPr bwMode="auto">
          <a:xfrm>
            <a:off x="5486400" y="1242219"/>
            <a:ext cx="3657600" cy="1569660"/>
          </a:xfrm>
          <a:prstGeom prst="rect">
            <a:avLst/>
          </a:prstGeom>
          <a:noFill/>
          <a:ln w="9525">
            <a:noFill/>
            <a:miter lim="800000"/>
            <a:headEnd/>
            <a:tailEnd/>
          </a:ln>
        </p:spPr>
        <p:txBody>
          <a:bodyPr>
            <a:prstTxWarp prst="textNoShape">
              <a:avLst/>
            </a:prstTxWarp>
            <a:spAutoFit/>
          </a:bodyPr>
          <a:lstStyle/>
          <a:p>
            <a:r>
              <a:rPr lang="en-US" sz="2400" b="1" dirty="0">
                <a:solidFill>
                  <a:srgbClr val="000090"/>
                </a:solidFill>
              </a:rPr>
              <a:t>Warming of the Lower and Upper Atmosphere Produced by Natural and Human Causes</a:t>
            </a:r>
          </a:p>
        </p:txBody>
      </p:sp>
      <p:sp>
        <p:nvSpPr>
          <p:cNvPr id="26629" name="TextBox 4"/>
          <p:cNvSpPr txBox="1">
            <a:spLocks noChangeArrowheads="1"/>
          </p:cNvSpPr>
          <p:nvPr/>
        </p:nvSpPr>
        <p:spPr bwMode="auto">
          <a:xfrm>
            <a:off x="5562600" y="3279511"/>
            <a:ext cx="3581400" cy="2554545"/>
          </a:xfrm>
          <a:prstGeom prst="rect">
            <a:avLst/>
          </a:prstGeom>
          <a:noFill/>
          <a:ln w="9525">
            <a:noFill/>
            <a:miter lim="800000"/>
            <a:headEnd/>
            <a:tailEnd/>
          </a:ln>
        </p:spPr>
        <p:txBody>
          <a:bodyPr>
            <a:prstTxWarp prst="textNoShape">
              <a:avLst/>
            </a:prstTxWarp>
            <a:spAutoFit/>
          </a:bodyPr>
          <a:lstStyle/>
          <a:p>
            <a:r>
              <a:rPr lang="en-US" sz="2000" dirty="0">
                <a:solidFill>
                  <a:srgbClr val="0067AC"/>
                </a:solidFill>
              </a:rPr>
              <a:t>Note that greenhouse gases have a unique temperature signature, with strong warming in the upper troposphere, cooling in the lower stratosphere and strong warming over the North Pole.  No other warming factors have this signature.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a:spLocks noGrp="1" noChangeArrowheads="1"/>
          </p:cNvSpPr>
          <p:nvPr/>
        </p:nvSpPr>
        <p:spPr bwMode="auto">
          <a:xfrm>
            <a:off x="0" y="1146596"/>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kern="1200">
                <a:solidFill>
                  <a:srgbClr val="9ADEFC"/>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1pPr>
            <a:lvl2pPr algn="ctr" rtl="0" eaLnBrk="0" fontAlgn="base" hangingPunct="0">
              <a:spcBef>
                <a:spcPct val="0"/>
              </a:spcBef>
              <a:spcAft>
                <a:spcPct val="0"/>
              </a:spcAft>
              <a:defRPr sz="4000">
                <a:solidFill>
                  <a:srgbClr val="9ADEFC"/>
                </a:solidFill>
                <a:latin typeface="Arial" charset="0"/>
                <a:ea typeface="Arial" pitchFamily="-112" charset="0"/>
                <a:cs typeface="Arial" charset="0"/>
              </a:defRPr>
            </a:lvl2pPr>
            <a:lvl3pPr algn="ctr" rtl="0" eaLnBrk="0" fontAlgn="base" hangingPunct="0">
              <a:spcBef>
                <a:spcPct val="0"/>
              </a:spcBef>
              <a:spcAft>
                <a:spcPct val="0"/>
              </a:spcAft>
              <a:defRPr sz="4000">
                <a:solidFill>
                  <a:srgbClr val="9ADEFC"/>
                </a:solidFill>
                <a:latin typeface="Arial" charset="0"/>
                <a:ea typeface="Arial" pitchFamily="-112" charset="0"/>
                <a:cs typeface="Arial" charset="0"/>
              </a:defRPr>
            </a:lvl3pPr>
            <a:lvl4pPr algn="ctr" rtl="0" eaLnBrk="0" fontAlgn="base" hangingPunct="0">
              <a:spcBef>
                <a:spcPct val="0"/>
              </a:spcBef>
              <a:spcAft>
                <a:spcPct val="0"/>
              </a:spcAft>
              <a:defRPr sz="4000">
                <a:solidFill>
                  <a:srgbClr val="9ADEFC"/>
                </a:solidFill>
                <a:latin typeface="Arial" charset="0"/>
                <a:ea typeface="Arial" pitchFamily="-112" charset="0"/>
                <a:cs typeface="Arial" charset="0"/>
              </a:defRPr>
            </a:lvl4pPr>
            <a:lvl5pPr algn="ctr" rtl="0" eaLnBrk="0" fontAlgn="base" hangingPunct="0">
              <a:spcBef>
                <a:spcPct val="0"/>
              </a:spcBef>
              <a:spcAft>
                <a:spcPct val="0"/>
              </a:spcAft>
              <a:defRPr sz="4000">
                <a:solidFill>
                  <a:srgbClr val="9ADEFC"/>
                </a:solidFill>
                <a:latin typeface="Arial" charset="0"/>
                <a:ea typeface="Arial" pitchFamily="-112" charset="0"/>
                <a:cs typeface="Arial" charset="0"/>
              </a:defRPr>
            </a:lvl5pPr>
            <a:lvl6pPr marL="457200" algn="ctr" rtl="0" fontAlgn="base">
              <a:spcBef>
                <a:spcPct val="0"/>
              </a:spcBef>
              <a:spcAft>
                <a:spcPct val="0"/>
              </a:spcAft>
              <a:defRPr sz="4000">
                <a:solidFill>
                  <a:schemeClr val="tx1"/>
                </a:solidFill>
                <a:latin typeface="Arial" charset="0"/>
                <a:cs typeface="Arial" charset="0"/>
              </a:defRPr>
            </a:lvl6pPr>
            <a:lvl7pPr marL="914400" algn="ctr" rtl="0" fontAlgn="base">
              <a:spcBef>
                <a:spcPct val="0"/>
              </a:spcBef>
              <a:spcAft>
                <a:spcPct val="0"/>
              </a:spcAft>
              <a:defRPr sz="4000">
                <a:solidFill>
                  <a:schemeClr val="tx1"/>
                </a:solidFill>
                <a:latin typeface="Arial" charset="0"/>
                <a:cs typeface="Arial" charset="0"/>
              </a:defRPr>
            </a:lvl7pPr>
            <a:lvl8pPr marL="1371600" algn="ctr" rtl="0" fontAlgn="base">
              <a:spcBef>
                <a:spcPct val="0"/>
              </a:spcBef>
              <a:spcAft>
                <a:spcPct val="0"/>
              </a:spcAft>
              <a:defRPr sz="4000">
                <a:solidFill>
                  <a:schemeClr val="tx1"/>
                </a:solidFill>
                <a:latin typeface="Arial" charset="0"/>
                <a:cs typeface="Arial" charset="0"/>
              </a:defRPr>
            </a:lvl8pPr>
            <a:lvl9pPr marL="1828800" algn="ctr" rtl="0" fontAlgn="base">
              <a:spcBef>
                <a:spcPct val="0"/>
              </a:spcBef>
              <a:spcAft>
                <a:spcPct val="0"/>
              </a:spcAft>
              <a:defRPr sz="4000">
                <a:solidFill>
                  <a:schemeClr val="tx1"/>
                </a:solidFill>
                <a:latin typeface="Arial" charset="0"/>
                <a:cs typeface="Arial" charset="0"/>
              </a:defRPr>
            </a:lvl9pPr>
          </a:lstStyle>
          <a:p>
            <a:pPr>
              <a:defRPr/>
            </a:pPr>
            <a:r>
              <a:rPr lang="en-US" sz="3600" b="1" dirty="0" smtClean="0">
                <a:solidFill>
                  <a:srgbClr val="0067AC"/>
                </a:solidFill>
                <a:effectLst>
                  <a:outerShdw blurRad="38100" dist="38100" dir="2700000" algn="tl">
                    <a:srgbClr val="DDDDDD"/>
                  </a:outerShdw>
                </a:effectLst>
                <a:ea typeface="Arial" pitchFamily="-107" charset="0"/>
                <a:cs typeface="Arial" pitchFamily="-107" charset="0"/>
              </a:rPr>
              <a:t>Many lines of evidence for conclusion of a “discernible human influence”</a:t>
            </a:r>
          </a:p>
        </p:txBody>
      </p:sp>
      <p:sp>
        <p:nvSpPr>
          <p:cNvPr id="4" name="Rectangle 3"/>
          <p:cNvSpPr>
            <a:spLocks noGrp="1" noChangeArrowheads="1"/>
          </p:cNvSpPr>
          <p:nvPr/>
        </p:nvSpPr>
        <p:spPr bwMode="auto">
          <a:xfrm>
            <a:off x="998704" y="2327268"/>
            <a:ext cx="7958138" cy="4530732"/>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29" charset="0"/>
              <a:buChar char="•"/>
              <a:defRPr sz="3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1pPr>
            <a:lvl2pPr marL="742950" indent="-285750" algn="l" rtl="0" eaLnBrk="0" fontAlgn="base" hangingPunct="0">
              <a:spcBef>
                <a:spcPct val="20000"/>
              </a:spcBef>
              <a:spcAft>
                <a:spcPct val="0"/>
              </a:spcAft>
              <a:buFont typeface="Arial" pitchFamily="29" charset="0"/>
              <a:buChar char="–"/>
              <a:defRPr sz="28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2pPr>
            <a:lvl3pPr marL="1143000" indent="-228600" algn="l" rtl="0" eaLnBrk="0" fontAlgn="base" hangingPunct="0">
              <a:spcBef>
                <a:spcPct val="20000"/>
              </a:spcBef>
              <a:spcAft>
                <a:spcPct val="0"/>
              </a:spcAft>
              <a:buFont typeface="Arial" pitchFamily="29" charset="0"/>
              <a:buChar char="•"/>
              <a:defRPr sz="2400" kern="1200">
                <a:solidFill>
                  <a:srgbClr val="FFE593"/>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3pPr>
            <a:lvl4pPr marL="1600200" indent="-228600" algn="l" rtl="0" eaLnBrk="0" fontAlgn="base" hangingPunct="0">
              <a:spcBef>
                <a:spcPct val="20000"/>
              </a:spcBef>
              <a:spcAft>
                <a:spcPct val="0"/>
              </a:spcAft>
              <a:buFont typeface="Arial" pitchFamily="29" charset="0"/>
              <a:buChar char="–"/>
              <a:defRPr sz="2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4pPr>
            <a:lvl5pPr marL="2057400" indent="-228600" algn="l" rtl="0" eaLnBrk="0" fontAlgn="base" hangingPunct="0">
              <a:spcBef>
                <a:spcPct val="20000"/>
              </a:spcBef>
              <a:spcAft>
                <a:spcPct val="0"/>
              </a:spcAft>
              <a:buFont typeface="Arial" pitchFamily="29" charset="0"/>
              <a:buChar char="»"/>
              <a:defRPr sz="2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spcBef>
                <a:spcPct val="0"/>
              </a:spcBef>
              <a:spcAft>
                <a:spcPts val="600"/>
              </a:spcAft>
              <a:buFont typeface="Monotype Sorts" pitchFamily="-107" charset="2"/>
              <a:buAutoNum type="arabicPeriod"/>
              <a:defRPr/>
            </a:pPr>
            <a:r>
              <a:rPr lang="en-US" sz="2000" b="1" dirty="0">
                <a:solidFill>
                  <a:srgbClr val="000090"/>
                </a:solidFill>
              </a:rPr>
              <a:t>“Basic physics” evidence</a:t>
            </a:r>
          </a:p>
          <a:p>
            <a:pPr marL="800100" lvl="1" indent="-342900" algn="just">
              <a:lnSpc>
                <a:spcPct val="90000"/>
              </a:lnSpc>
              <a:spcBef>
                <a:spcPct val="0"/>
              </a:spcBef>
              <a:spcAft>
                <a:spcPts val="600"/>
              </a:spcAft>
              <a:buFont typeface="Arial" pitchFamily="-107" charset="0"/>
              <a:buChar char="–"/>
              <a:defRPr/>
            </a:pPr>
            <a:r>
              <a:rPr lang="en-US" sz="2000" dirty="0">
                <a:solidFill>
                  <a:schemeClr val="tx1"/>
                </a:solidFill>
                <a:ea typeface="ＭＳ Ｐゴシック" pitchFamily="-107" charset="-128"/>
                <a:cs typeface="ＭＳ Ｐゴシック" pitchFamily="-107" charset="-128"/>
              </a:rPr>
              <a:t>Physical understanding of the climate system and the heat-trapping properties of greenhouse gases</a:t>
            </a:r>
            <a:endParaRPr lang="en-US" sz="2000" dirty="0" smtClean="0">
              <a:solidFill>
                <a:schemeClr val="tx1"/>
              </a:solidFill>
              <a:ea typeface="ＭＳ Ｐゴシック" pitchFamily="-107" charset="-128"/>
              <a:cs typeface="ＭＳ Ｐゴシック" pitchFamily="-107" charset="-128"/>
            </a:endParaRPr>
          </a:p>
          <a:p>
            <a:pPr algn="just">
              <a:lnSpc>
                <a:spcPct val="90000"/>
              </a:lnSpc>
              <a:spcBef>
                <a:spcPct val="0"/>
              </a:spcBef>
              <a:spcAft>
                <a:spcPts val="600"/>
              </a:spcAft>
              <a:buFont typeface="Monotype Sorts" pitchFamily="-107" charset="2"/>
              <a:buAutoNum type="arabicPeriod"/>
              <a:defRPr/>
            </a:pPr>
            <a:r>
              <a:rPr lang="en-US" sz="2000" b="1" dirty="0" smtClean="0">
                <a:solidFill>
                  <a:srgbClr val="000090"/>
                </a:solidFill>
              </a:rPr>
              <a:t>Qualitative analysis </a:t>
            </a:r>
            <a:r>
              <a:rPr lang="en-US" sz="2000" b="1" dirty="0">
                <a:solidFill>
                  <a:srgbClr val="000090"/>
                </a:solidFill>
              </a:rPr>
              <a:t>evidence </a:t>
            </a:r>
          </a:p>
          <a:p>
            <a:pPr marL="800100" lvl="1" indent="-342900" algn="just">
              <a:lnSpc>
                <a:spcPct val="90000"/>
              </a:lnSpc>
              <a:spcBef>
                <a:spcPct val="0"/>
              </a:spcBef>
              <a:spcAft>
                <a:spcPts val="600"/>
              </a:spcAft>
              <a:buFont typeface="Arial" pitchFamily="-107" charset="0"/>
              <a:buChar char="–"/>
              <a:defRPr/>
            </a:pPr>
            <a:r>
              <a:rPr lang="en-US" sz="2000" dirty="0">
                <a:solidFill>
                  <a:srgbClr val="000000"/>
                </a:solidFill>
                <a:ea typeface="ＭＳ Ｐゴシック" pitchFamily="-107" charset="-128"/>
                <a:cs typeface="ＭＳ Ｐゴシック" pitchFamily="-107" charset="-128"/>
              </a:rPr>
              <a:t>Qualitative agreement between observed climate changes and model predictions of human-caused climate changes (warming of oceans, land surface and troposphere, water vapor increases, </a:t>
            </a:r>
            <a:r>
              <a:rPr lang="en-US" sz="2000" i="1" dirty="0">
                <a:solidFill>
                  <a:srgbClr val="000000"/>
                </a:solidFill>
                <a:ea typeface="ＭＳ Ｐゴシック" pitchFamily="-107" charset="-128"/>
                <a:cs typeface="ＭＳ Ｐゴシック" pitchFamily="-107" charset="-128"/>
              </a:rPr>
              <a:t>etc</a:t>
            </a:r>
            <a:r>
              <a:rPr lang="en-US" sz="2000" dirty="0">
                <a:solidFill>
                  <a:srgbClr val="000000"/>
                </a:solidFill>
                <a:ea typeface="ＭＳ Ｐゴシック" pitchFamily="-107" charset="-128"/>
                <a:cs typeface="ＭＳ Ｐゴシック" pitchFamily="-107" charset="-128"/>
              </a:rPr>
              <a:t>.) </a:t>
            </a:r>
          </a:p>
          <a:p>
            <a:pPr algn="just">
              <a:lnSpc>
                <a:spcPct val="90000"/>
              </a:lnSpc>
              <a:spcBef>
                <a:spcPct val="0"/>
              </a:spcBef>
              <a:spcAft>
                <a:spcPts val="600"/>
              </a:spcAft>
              <a:buFont typeface="Monotype Sorts" pitchFamily="-107" charset="2"/>
              <a:buAutoNum type="arabicPeriod"/>
              <a:defRPr/>
            </a:pPr>
            <a:r>
              <a:rPr lang="en-US" sz="2000" b="1" dirty="0" err="1">
                <a:solidFill>
                  <a:srgbClr val="000090"/>
                </a:solidFill>
              </a:rPr>
              <a:t>Paleoclimate</a:t>
            </a:r>
            <a:r>
              <a:rPr lang="en-US" sz="2000" b="1" dirty="0">
                <a:solidFill>
                  <a:srgbClr val="000090"/>
                </a:solidFill>
              </a:rPr>
              <a:t> evidence</a:t>
            </a:r>
            <a:endParaRPr lang="en-US" sz="2000" b="1" dirty="0" smtClean="0">
              <a:solidFill>
                <a:srgbClr val="000090"/>
              </a:solidFill>
            </a:endParaRPr>
          </a:p>
          <a:p>
            <a:pPr marL="800100" lvl="1" indent="-342900" algn="just">
              <a:lnSpc>
                <a:spcPct val="90000"/>
              </a:lnSpc>
              <a:spcBef>
                <a:spcPct val="0"/>
              </a:spcBef>
              <a:spcAft>
                <a:spcPts val="600"/>
              </a:spcAft>
              <a:buFont typeface="Arial" pitchFamily="-107" charset="0"/>
              <a:buChar char="–"/>
              <a:defRPr/>
            </a:pPr>
            <a:r>
              <a:rPr lang="en-US" sz="2000" dirty="0" smtClean="0">
                <a:solidFill>
                  <a:srgbClr val="000000"/>
                </a:solidFill>
                <a:ea typeface="ＭＳ Ｐゴシック" pitchFamily="-107" charset="-128"/>
                <a:cs typeface="ＭＳ Ｐゴシック" pitchFamily="-107" charset="-128"/>
              </a:rPr>
              <a:t>Reconstructions of past climates enable </a:t>
            </a:r>
            <a:r>
              <a:rPr lang="en-US" sz="2000" dirty="0">
                <a:solidFill>
                  <a:srgbClr val="000000"/>
                </a:solidFill>
                <a:ea typeface="ＭＳ Ｐゴシック" pitchFamily="-107" charset="-128"/>
                <a:cs typeface="ＭＳ Ｐゴシック" pitchFamily="-107" charset="-128"/>
              </a:rPr>
              <a:t>us to place the warming of the 20th century in a longer-term context</a:t>
            </a:r>
          </a:p>
          <a:p>
            <a:pPr algn="just">
              <a:lnSpc>
                <a:spcPct val="90000"/>
              </a:lnSpc>
              <a:spcBef>
                <a:spcPct val="0"/>
              </a:spcBef>
              <a:spcAft>
                <a:spcPts val="600"/>
              </a:spcAft>
              <a:buFont typeface="Monotype Sorts" pitchFamily="-107" charset="2"/>
              <a:buAutoNum type="arabicPeriod"/>
              <a:defRPr/>
            </a:pPr>
            <a:r>
              <a:rPr lang="en-US" sz="2000" b="1" dirty="0">
                <a:solidFill>
                  <a:srgbClr val="000090"/>
                </a:solidFill>
              </a:rPr>
              <a:t>Fingerprint evidence</a:t>
            </a:r>
          </a:p>
          <a:p>
            <a:pPr marL="800100" lvl="1" indent="-342900" algn="just">
              <a:lnSpc>
                <a:spcPct val="90000"/>
              </a:lnSpc>
              <a:spcBef>
                <a:spcPct val="0"/>
              </a:spcBef>
              <a:spcAft>
                <a:spcPts val="600"/>
              </a:spcAft>
              <a:buFont typeface="Arial" pitchFamily="-107" charset="0"/>
              <a:buChar char="–"/>
              <a:defRPr/>
            </a:pPr>
            <a:r>
              <a:rPr lang="en-US" sz="2000" dirty="0">
                <a:solidFill>
                  <a:srgbClr val="000000"/>
                </a:solidFill>
                <a:ea typeface="ＭＳ Ｐゴシック" pitchFamily="-107" charset="-128"/>
                <a:cs typeface="ＭＳ Ｐゴシック" pitchFamily="-107" charset="-128"/>
              </a:rPr>
              <a:t>Rigorous statistical comparisons between modeled and observed patterns of climate change</a:t>
            </a:r>
          </a:p>
        </p:txBody>
      </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269886"/>
            <a:ext cx="9144000" cy="762000"/>
          </a:xfrm>
          <a:prstGeom prst="rect">
            <a:avLst/>
          </a:prstGeom>
          <a:noFill/>
          <a:ln w="9525">
            <a:solidFill>
              <a:srgbClr val="4F81BD"/>
            </a:solidFill>
            <a:miter lim="800000"/>
            <a:headEnd/>
            <a:tailEnd/>
          </a:ln>
        </p:spPr>
        <p:txBody>
          <a:bodyPr wrap="none" anchor="ctr">
            <a:prstTxWarp prst="textNoShape">
              <a:avLst/>
            </a:prstTxWarp>
          </a:bodyPr>
          <a:lstStyle/>
          <a:p>
            <a:pPr algn="ctr"/>
            <a:r>
              <a:rPr lang="en-US" sz="2400" b="1" dirty="0">
                <a:solidFill>
                  <a:srgbClr val="0067AC"/>
                </a:solidFill>
                <a:latin typeface="Comic Sans MS" pitchFamily="29" charset="0"/>
              </a:rPr>
              <a:t>Climate models: Natural processes do not account for </a:t>
            </a:r>
          </a:p>
          <a:p>
            <a:pPr algn="ctr"/>
            <a:r>
              <a:rPr lang="en-US" sz="2400" b="1" dirty="0">
                <a:solidFill>
                  <a:srgbClr val="0067AC"/>
                </a:solidFill>
                <a:latin typeface="Comic Sans MS" pitchFamily="29" charset="0"/>
              </a:rPr>
              <a:t>observed 20th century warming after 1965</a:t>
            </a:r>
          </a:p>
        </p:txBody>
      </p:sp>
      <p:pic>
        <p:nvPicPr>
          <p:cNvPr id="4" name="Picture 3" descr="aspen_obsnatall"/>
          <p:cNvPicPr>
            <a:picLocks noChangeAspect="1" noChangeArrowheads="1"/>
          </p:cNvPicPr>
          <p:nvPr/>
        </p:nvPicPr>
        <p:blipFill>
          <a:blip r:embed="rId2"/>
          <a:srcRect t="6102"/>
          <a:stretch>
            <a:fillRect/>
          </a:stretch>
        </p:blipFill>
        <p:spPr bwMode="auto">
          <a:xfrm>
            <a:off x="1396563" y="2336442"/>
            <a:ext cx="7048500" cy="4343758"/>
          </a:xfrm>
          <a:prstGeom prst="rect">
            <a:avLst/>
          </a:prstGeom>
          <a:noFill/>
          <a:ln w="9525">
            <a:noFill/>
            <a:miter lim="800000"/>
            <a:headEnd/>
            <a:tailEnd/>
          </a:ln>
        </p:spPr>
      </p:pic>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6" name="Picture 14" descr="Slide03.jpg"/>
          <p:cNvPicPr>
            <a:picLocks noChangeAspect="1"/>
          </p:cNvPicPr>
          <p:nvPr/>
        </p:nvPicPr>
        <p:blipFill>
          <a:blip r:embed="rId2"/>
          <a:srcRect/>
          <a:stretch>
            <a:fillRect/>
          </a:stretch>
        </p:blipFill>
        <p:spPr bwMode="auto">
          <a:xfrm>
            <a:off x="990600" y="17297400"/>
            <a:ext cx="9144000" cy="6858000"/>
          </a:xfrm>
          <a:prstGeom prst="rect">
            <a:avLst/>
          </a:prstGeom>
          <a:noFill/>
          <a:ln w="9525">
            <a:noFill/>
            <a:miter lim="800000"/>
            <a:headEnd/>
            <a:tailEnd/>
          </a:ln>
        </p:spPr>
      </p:pic>
      <p:pic>
        <p:nvPicPr>
          <p:cNvPr id="31747" name="Picture 14" descr="Slide03.jpg"/>
          <p:cNvPicPr>
            <a:picLocks noChangeAspect="1"/>
          </p:cNvPicPr>
          <p:nvPr/>
        </p:nvPicPr>
        <p:blipFill>
          <a:blip r:embed="rId2"/>
          <a:srcRect/>
          <a:stretch>
            <a:fillRect/>
          </a:stretch>
        </p:blipFill>
        <p:spPr bwMode="auto">
          <a:xfrm>
            <a:off x="1143000" y="17449800"/>
            <a:ext cx="9144000" cy="6858000"/>
          </a:xfrm>
          <a:prstGeom prst="rect">
            <a:avLst/>
          </a:prstGeom>
          <a:noFill/>
          <a:ln w="9525">
            <a:noFill/>
            <a:miter lim="800000"/>
            <a:headEnd/>
            <a:tailEnd/>
          </a:ln>
        </p:spPr>
      </p:pic>
      <p:pic>
        <p:nvPicPr>
          <p:cNvPr id="31748" name="Picture 3" descr="Slide03.jpg"/>
          <p:cNvPicPr>
            <a:picLocks noChangeAspect="1"/>
          </p:cNvPicPr>
          <p:nvPr/>
        </p:nvPicPr>
        <p:blipFill>
          <a:blip r:embed="rId2"/>
          <a:srcRect/>
          <a:stretch>
            <a:fillRect/>
          </a:stretch>
        </p:blipFill>
        <p:spPr bwMode="auto">
          <a:xfrm>
            <a:off x="990600" y="1260762"/>
            <a:ext cx="7462983" cy="5597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Title 1"/>
          <p:cNvSpPr>
            <a:spLocks noGrp="1"/>
          </p:cNvSpPr>
          <p:nvPr>
            <p:ph type="title"/>
          </p:nvPr>
        </p:nvSpPr>
        <p:spPr>
          <a:xfrm>
            <a:off x="381000" y="647700"/>
            <a:ext cx="8458200" cy="1143000"/>
          </a:xfrm>
        </p:spPr>
        <p:txBody>
          <a:bodyPr/>
          <a:lstStyle/>
          <a:p>
            <a:pPr>
              <a:defRPr/>
            </a:pPr>
            <a:r>
              <a:rPr lang="en-US" sz="2400" b="1" dirty="0" smtClean="0">
                <a:ea typeface="ＭＳ Ｐゴシック" pitchFamily="58" charset="-128"/>
              </a:rPr>
              <a:t>We have Moved Outside the Range of Historical Variation</a:t>
            </a:r>
          </a:p>
        </p:txBody>
      </p:sp>
      <p:sp>
        <p:nvSpPr>
          <p:cNvPr id="5124" name="Title 1"/>
          <p:cNvSpPr txBox="1">
            <a:spLocks/>
          </p:cNvSpPr>
          <p:nvPr/>
        </p:nvSpPr>
        <p:spPr bwMode="auto">
          <a:xfrm>
            <a:off x="1219200" y="1790700"/>
            <a:ext cx="6781800" cy="762000"/>
          </a:xfrm>
          <a:prstGeom prst="rect">
            <a:avLst/>
          </a:prstGeom>
          <a:noFill/>
          <a:ln w="9525">
            <a:noFill/>
            <a:miter lim="800000"/>
            <a:headEnd/>
            <a:tailEnd/>
          </a:ln>
        </p:spPr>
        <p:txBody>
          <a:bodyPr anchor="ctr"/>
          <a:lstStyle/>
          <a:p>
            <a:pPr algn="ctr">
              <a:defRPr/>
            </a:pPr>
            <a:r>
              <a:rPr lang="en-US" sz="2000" b="1" dirty="0">
                <a:solidFill>
                  <a:srgbClr val="708F24"/>
                </a:solidFill>
                <a:effectLst>
                  <a:outerShdw blurRad="38100" dist="38100" dir="2700000" algn="tl">
                    <a:srgbClr val="000000">
                      <a:alpha val="43137"/>
                    </a:srgbClr>
                  </a:outerShdw>
                </a:effectLst>
                <a:latin typeface="Arial" pitchFamily="34" charset="0"/>
                <a:ea typeface="ＭＳ Ｐゴシック" pitchFamily="58" charset="-128"/>
                <a:cs typeface="Arial" pitchFamily="34" charset="0"/>
              </a:rPr>
              <a:t>800,000 Year Record of Carbon Dioxide Concentration</a:t>
            </a:r>
          </a:p>
        </p:txBody>
      </p:sp>
      <p:grpSp>
        <p:nvGrpSpPr>
          <p:cNvPr id="2" name="Group 8"/>
          <p:cNvGrpSpPr>
            <a:grpSpLocks/>
          </p:cNvGrpSpPr>
          <p:nvPr/>
        </p:nvGrpSpPr>
        <p:grpSpPr bwMode="auto">
          <a:xfrm>
            <a:off x="1524000" y="2438400"/>
            <a:ext cx="6172200" cy="4038600"/>
            <a:chOff x="1524000" y="2438400"/>
            <a:chExt cx="6172200" cy="4038600"/>
          </a:xfrm>
        </p:grpSpPr>
        <p:sp>
          <p:nvSpPr>
            <p:cNvPr id="8" name="Rectangle 7"/>
            <p:cNvSpPr/>
            <p:nvPr/>
          </p:nvSpPr>
          <p:spPr>
            <a:xfrm>
              <a:off x="1524000" y="2438400"/>
              <a:ext cx="6172200" cy="403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6087" name="Picture 5" descr="2100-Higher-emissions.png"/>
            <p:cNvPicPr>
              <a:picLocks noChangeAspect="1"/>
            </p:cNvPicPr>
            <p:nvPr/>
          </p:nvPicPr>
          <p:blipFill>
            <a:blip r:embed="rId3"/>
            <a:srcRect/>
            <a:stretch>
              <a:fillRect/>
            </a:stretch>
          </p:blipFill>
          <p:spPr bwMode="auto">
            <a:xfrm>
              <a:off x="1581150" y="2500313"/>
              <a:ext cx="6057900" cy="3914775"/>
            </a:xfrm>
            <a:prstGeom prst="rect">
              <a:avLst/>
            </a:prstGeom>
            <a:noFill/>
            <a:ln w="9525">
              <a:solidFill>
                <a:schemeClr val="accent1"/>
              </a:solidFill>
              <a:miter lim="800000"/>
              <a:headEnd/>
              <a:tailEnd/>
            </a:ln>
          </p:spPr>
        </p:pic>
      </p:grpSp>
      <p:sp>
        <p:nvSpPr>
          <p:cNvPr id="7" name="TextBox 6"/>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130" name="Picture 2" descr="E:\IPCC_T2100.jpg"/>
          <p:cNvPicPr>
            <a:picLocks noChangeAspect="1" noChangeArrowheads="1"/>
          </p:cNvPicPr>
          <p:nvPr/>
        </p:nvPicPr>
        <p:blipFill>
          <a:blip r:embed="rId3"/>
          <a:srcRect/>
          <a:stretch>
            <a:fillRect/>
          </a:stretch>
        </p:blipFill>
        <p:spPr bwMode="auto">
          <a:xfrm>
            <a:off x="1066800" y="2342508"/>
            <a:ext cx="7086600" cy="4515491"/>
          </a:xfrm>
          <a:prstGeom prst="rect">
            <a:avLst/>
          </a:prstGeom>
          <a:noFill/>
          <a:ln w="9525">
            <a:noFill/>
            <a:miter lim="800000"/>
            <a:headEnd/>
            <a:tailEnd/>
          </a:ln>
        </p:spPr>
      </p:pic>
      <p:sp>
        <p:nvSpPr>
          <p:cNvPr id="48131" name="Rectangle 2"/>
          <p:cNvSpPr txBox="1">
            <a:spLocks noChangeArrowheads="1"/>
          </p:cNvSpPr>
          <p:nvPr/>
        </p:nvSpPr>
        <p:spPr bwMode="auto">
          <a:xfrm>
            <a:off x="160286" y="1294544"/>
            <a:ext cx="8686800" cy="762000"/>
          </a:xfrm>
          <a:prstGeom prst="rect">
            <a:avLst/>
          </a:prstGeom>
          <a:solidFill>
            <a:schemeClr val="tx2"/>
          </a:solidFill>
          <a:ln w="9525">
            <a:noFill/>
            <a:miter lim="800000"/>
            <a:headEnd/>
            <a:tailEnd/>
          </a:ln>
        </p:spPr>
        <p:txBody>
          <a:bodyPr lIns="182880" rIns="274320" anchor="ctr">
            <a:prstTxWarp prst="textNoShape">
              <a:avLst/>
            </a:prstTxWarp>
          </a:bodyPr>
          <a:lstStyle/>
          <a:p>
            <a:r>
              <a:rPr lang="en-US" sz="3200" b="1" dirty="0">
                <a:solidFill>
                  <a:srgbClr val="FFC000"/>
                </a:solidFill>
                <a:latin typeface="Century Gothic" pitchFamily="29" charset="0"/>
                <a:ea typeface="Century Gothic" pitchFamily="29" charset="0"/>
                <a:cs typeface="Century Gothic" pitchFamily="29" charset="0"/>
              </a:rPr>
              <a:t>What can we expect in the future?</a:t>
            </a:r>
          </a:p>
        </p:txBody>
      </p:sp>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345230" y="3082247"/>
            <a:ext cx="3236169" cy="1219200"/>
          </a:xfrm>
        </p:spPr>
        <p:txBody>
          <a:bodyPr>
            <a:normAutofit fontScale="90000"/>
          </a:bodyPr>
          <a:lstStyle/>
          <a:p>
            <a:pPr>
              <a:defRPr/>
            </a:pPr>
            <a:r>
              <a:rPr lang="en-US" sz="3600" b="1" dirty="0" smtClean="0">
                <a:ea typeface="ＭＳ Ｐゴシック" pitchFamily="-107" charset="-128"/>
                <a:cs typeface="ＭＳ Ｐゴシック" pitchFamily="-107" charset="-128"/>
              </a:rPr>
              <a:t>Projected US Surface Air Temperature</a:t>
            </a:r>
          </a:p>
        </p:txBody>
      </p:sp>
      <p:pic>
        <p:nvPicPr>
          <p:cNvPr id="50179" name="Picture 3"/>
          <p:cNvPicPr>
            <a:picLocks noChangeAspect="1"/>
          </p:cNvPicPr>
          <p:nvPr/>
        </p:nvPicPr>
        <p:blipFill>
          <a:blip r:embed="rId3"/>
          <a:srcRect/>
          <a:stretch>
            <a:fillRect/>
          </a:stretch>
        </p:blipFill>
        <p:spPr bwMode="auto">
          <a:xfrm>
            <a:off x="3581400" y="1193800"/>
            <a:ext cx="5562600" cy="5664200"/>
          </a:xfrm>
          <a:prstGeom prst="rect">
            <a:avLst/>
          </a:prstGeom>
          <a:noFill/>
          <a:ln w="9525">
            <a:noFill/>
            <a:miter lim="800000"/>
            <a:headEnd/>
            <a:tailEnd/>
          </a:ln>
        </p:spPr>
      </p:pic>
      <p:sp>
        <p:nvSpPr>
          <p:cNvPr id="50180" name="TextBox 4"/>
          <p:cNvSpPr txBox="1">
            <a:spLocks noChangeArrowheads="1"/>
          </p:cNvSpPr>
          <p:nvPr/>
        </p:nvSpPr>
        <p:spPr bwMode="auto">
          <a:xfrm>
            <a:off x="1828800" y="1193800"/>
            <a:ext cx="1752600" cy="5632311"/>
          </a:xfrm>
          <a:prstGeom prst="rect">
            <a:avLst/>
          </a:prstGeom>
          <a:noFill/>
          <a:ln w="9525">
            <a:noFill/>
            <a:miter lim="800000"/>
            <a:headEnd/>
            <a:tailEnd/>
          </a:ln>
        </p:spPr>
        <p:txBody>
          <a:bodyPr>
            <a:prstTxWarp prst="textNoShape">
              <a:avLst/>
            </a:prstTxWarp>
            <a:spAutoFit/>
          </a:bodyPr>
          <a:lstStyle/>
          <a:p>
            <a:r>
              <a:rPr lang="en-US" sz="2000" b="1" dirty="0">
                <a:solidFill>
                  <a:srgbClr val="0067AC"/>
                </a:solidFill>
              </a:rPr>
              <a:t>High</a:t>
            </a:r>
          </a:p>
          <a:p>
            <a:r>
              <a:rPr lang="en-US" sz="2000" b="1" dirty="0">
                <a:solidFill>
                  <a:srgbClr val="0067AC"/>
                </a:solidFill>
              </a:rPr>
              <a:t>Emission</a:t>
            </a:r>
          </a:p>
          <a:p>
            <a:r>
              <a:rPr lang="en-US" sz="2000" b="1" dirty="0">
                <a:solidFill>
                  <a:srgbClr val="0067AC"/>
                </a:solidFill>
              </a:rPr>
              <a:t>Scenario (A2)</a:t>
            </a:r>
            <a:endParaRPr lang="en-US" sz="2000" b="1" dirty="0" smtClean="0">
              <a:solidFill>
                <a:srgbClr val="0067AC"/>
              </a:solidFill>
            </a:endParaRPr>
          </a:p>
          <a:p>
            <a:endParaRPr lang="en-US" sz="2000" b="1" dirty="0" smtClean="0">
              <a:solidFill>
                <a:srgbClr val="0067AC"/>
              </a:solidFill>
            </a:endParaRPr>
          </a:p>
          <a:p>
            <a:endParaRPr lang="en-US" sz="2000" b="1" dirty="0" smtClean="0">
              <a:solidFill>
                <a:srgbClr val="0067AC"/>
              </a:solidFill>
            </a:endParaRPr>
          </a:p>
          <a:p>
            <a:endParaRPr lang="en-US" sz="2000" b="1" dirty="0" smtClean="0">
              <a:solidFill>
                <a:srgbClr val="0067AC"/>
              </a:solidFill>
            </a:endParaRPr>
          </a:p>
          <a:p>
            <a:endParaRPr lang="en-US" sz="2000" b="1" dirty="0" smtClean="0">
              <a:solidFill>
                <a:srgbClr val="0067AC"/>
              </a:solidFill>
            </a:endParaRPr>
          </a:p>
          <a:p>
            <a:endParaRPr lang="en-US" sz="2000" b="1" dirty="0" smtClean="0">
              <a:solidFill>
                <a:srgbClr val="0067AC"/>
              </a:solidFill>
            </a:endParaRPr>
          </a:p>
          <a:p>
            <a:endParaRPr lang="en-US" sz="2000" b="1" dirty="0" smtClean="0">
              <a:solidFill>
                <a:srgbClr val="0067AC"/>
              </a:solidFill>
            </a:endParaRPr>
          </a:p>
          <a:p>
            <a:endParaRPr lang="en-US" sz="2000" b="1" dirty="0" smtClean="0">
              <a:solidFill>
                <a:srgbClr val="0067AC"/>
              </a:solidFill>
            </a:endParaRPr>
          </a:p>
          <a:p>
            <a:endParaRPr lang="en-US" sz="2000" b="1" dirty="0" smtClean="0">
              <a:solidFill>
                <a:srgbClr val="0067AC"/>
              </a:solidFill>
            </a:endParaRPr>
          </a:p>
          <a:p>
            <a:endParaRPr lang="en-US" sz="2000" b="1" dirty="0" smtClean="0">
              <a:solidFill>
                <a:srgbClr val="0067AC"/>
              </a:solidFill>
            </a:endParaRPr>
          </a:p>
          <a:p>
            <a:endParaRPr lang="en-US" sz="2000" b="1" dirty="0" smtClean="0">
              <a:solidFill>
                <a:srgbClr val="0067AC"/>
              </a:solidFill>
            </a:endParaRPr>
          </a:p>
          <a:p>
            <a:endParaRPr lang="en-US" sz="2000" b="1" dirty="0">
              <a:solidFill>
                <a:srgbClr val="0067AC"/>
              </a:solidFill>
            </a:endParaRPr>
          </a:p>
          <a:p>
            <a:endParaRPr lang="en-US" sz="2000" b="1" dirty="0">
              <a:solidFill>
                <a:srgbClr val="0067AC"/>
              </a:solidFill>
            </a:endParaRPr>
          </a:p>
          <a:p>
            <a:r>
              <a:rPr lang="en-US" sz="2000" b="1" dirty="0">
                <a:solidFill>
                  <a:srgbClr val="0067AC"/>
                </a:solidFill>
              </a:rPr>
              <a:t>Low</a:t>
            </a:r>
          </a:p>
          <a:p>
            <a:r>
              <a:rPr lang="en-US" sz="2000" b="1" dirty="0">
                <a:solidFill>
                  <a:srgbClr val="0067AC"/>
                </a:solidFill>
              </a:rPr>
              <a:t>Emission</a:t>
            </a:r>
          </a:p>
          <a:p>
            <a:r>
              <a:rPr lang="en-US" sz="2000" b="1" dirty="0">
                <a:solidFill>
                  <a:srgbClr val="0067AC"/>
                </a:solidFill>
              </a:rPr>
              <a:t>Scenario (B1)</a:t>
            </a:r>
          </a:p>
        </p:txBody>
      </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1058069"/>
            <a:ext cx="8229600" cy="931862"/>
          </a:xfrm>
        </p:spPr>
        <p:txBody>
          <a:bodyPr/>
          <a:lstStyle/>
          <a:p>
            <a:pPr eaLnBrk="1" hangingPunct="1">
              <a:defRPr/>
            </a:pPr>
            <a:r>
              <a:rPr lang="en-US" b="1" dirty="0">
                <a:latin typeface="Century Gothic" pitchFamily="-111" charset="0"/>
                <a:ea typeface="ＭＳ Ｐゴシック" pitchFamily="-111" charset="-128"/>
                <a:cs typeface="ＭＳ Ｐゴシック" pitchFamily="-111" charset="-128"/>
              </a:rPr>
              <a:t>Migrating Illinois Climate</a:t>
            </a:r>
          </a:p>
        </p:txBody>
      </p:sp>
      <p:pic>
        <p:nvPicPr>
          <p:cNvPr id="52227" name="Picture 8" descr="IL_migrate_new"/>
          <p:cNvPicPr>
            <a:picLocks noChangeAspect="1" noChangeArrowheads="1"/>
          </p:cNvPicPr>
          <p:nvPr/>
        </p:nvPicPr>
        <p:blipFill>
          <a:blip r:embed="rId2"/>
          <a:srcRect/>
          <a:stretch>
            <a:fillRect/>
          </a:stretch>
        </p:blipFill>
        <p:spPr bwMode="auto">
          <a:xfrm>
            <a:off x="4561982" y="2373559"/>
            <a:ext cx="4383741" cy="4173291"/>
          </a:xfrm>
          <a:prstGeom prst="rect">
            <a:avLst/>
          </a:prstGeom>
          <a:noFill/>
          <a:ln w="9525">
            <a:noFill/>
            <a:miter lim="800000"/>
            <a:headEnd/>
            <a:tailEnd/>
          </a:ln>
        </p:spPr>
      </p:pic>
      <p:pic>
        <p:nvPicPr>
          <p:cNvPr id="52228" name="Picture 7" descr="BoysFountain"/>
          <p:cNvPicPr>
            <a:picLocks noChangeAspect="1" noChangeArrowheads="1"/>
          </p:cNvPicPr>
          <p:nvPr/>
        </p:nvPicPr>
        <p:blipFill>
          <a:blip r:embed="rId3"/>
          <a:srcRect/>
          <a:stretch>
            <a:fillRect/>
          </a:stretch>
        </p:blipFill>
        <p:spPr bwMode="auto">
          <a:xfrm>
            <a:off x="533400" y="2895600"/>
            <a:ext cx="2441575" cy="3651250"/>
          </a:xfrm>
          <a:prstGeom prst="rect">
            <a:avLst/>
          </a:prstGeom>
          <a:noFill/>
          <a:ln w="9525">
            <a:noFill/>
            <a:miter lim="800000"/>
            <a:headEnd/>
            <a:tailEnd/>
          </a:ln>
        </p:spPr>
      </p:pic>
      <p:sp>
        <p:nvSpPr>
          <p:cNvPr id="52229" name="TextBox 6"/>
          <p:cNvSpPr txBox="1">
            <a:spLocks noChangeArrowheads="1"/>
          </p:cNvSpPr>
          <p:nvPr/>
        </p:nvSpPr>
        <p:spPr bwMode="auto">
          <a:xfrm>
            <a:off x="533400" y="1971675"/>
            <a:ext cx="2895600" cy="923925"/>
          </a:xfrm>
          <a:prstGeom prst="rect">
            <a:avLst/>
          </a:prstGeom>
          <a:noFill/>
          <a:ln w="9525">
            <a:noFill/>
            <a:miter lim="800000"/>
            <a:headEnd/>
            <a:tailEnd/>
          </a:ln>
        </p:spPr>
        <p:txBody>
          <a:bodyPr>
            <a:prstTxWarp prst="textNoShape">
              <a:avLst/>
            </a:prstTxWarp>
            <a:spAutoFit/>
          </a:bodyPr>
          <a:lstStyle/>
          <a:p>
            <a:r>
              <a:rPr lang="en-US" dirty="0">
                <a:solidFill>
                  <a:srgbClr val="0067AC"/>
                </a:solidFill>
              </a:rPr>
              <a:t>Based on summer average temperature and precipitation</a:t>
            </a:r>
          </a:p>
        </p:txBody>
      </p:sp>
      <p:sp>
        <p:nvSpPr>
          <p:cNvPr id="6" name="TextBox 5"/>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2"/>
          <p:cNvSpPr>
            <a:spLocks noGrp="1"/>
          </p:cNvSpPr>
          <p:nvPr>
            <p:ph type="title"/>
          </p:nvPr>
        </p:nvSpPr>
        <p:spPr>
          <a:xfrm>
            <a:off x="0" y="1639756"/>
            <a:ext cx="9144000" cy="1676400"/>
          </a:xfrm>
        </p:spPr>
        <p:txBody>
          <a:bodyPr>
            <a:normAutofit fontScale="90000"/>
          </a:bodyPr>
          <a:lstStyle/>
          <a:p>
            <a:pPr algn="ctr" eaLnBrk="1" hangingPunct="1">
              <a:spcBef>
                <a:spcPts val="300"/>
              </a:spcBef>
              <a:defRPr/>
            </a:pPr>
            <a:r>
              <a:rPr lang="en-US" sz="3400" dirty="0" smtClean="0">
                <a:solidFill>
                  <a:srgbClr val="800000"/>
                </a:solidFill>
                <a:latin typeface="Arial" pitchFamily="-111" charset="0"/>
                <a:ea typeface="ＭＳ Ｐゴシック" pitchFamily="-111" charset="-128"/>
                <a:cs typeface="ＭＳ Ｐゴシック" pitchFamily="-111" charset="-128"/>
              </a:rPr>
              <a:t/>
            </a:r>
            <a:br>
              <a:rPr lang="en-US" sz="3400" dirty="0" smtClean="0">
                <a:solidFill>
                  <a:srgbClr val="800000"/>
                </a:solidFill>
                <a:latin typeface="Arial" pitchFamily="-111" charset="0"/>
                <a:ea typeface="ＭＳ Ｐゴシック" pitchFamily="-111" charset="-128"/>
                <a:cs typeface="ＭＳ Ｐゴシック" pitchFamily="-111" charset="-128"/>
              </a:rPr>
            </a:br>
            <a:r>
              <a:rPr lang="en-US" sz="3556" b="1" dirty="0" smtClean="0">
                <a:solidFill>
                  <a:srgbClr val="3C4DE1"/>
                </a:solidFill>
                <a:latin typeface="Arial" pitchFamily="-111" charset="0"/>
                <a:ea typeface="ＭＳ Ｐゴシック" pitchFamily="-111" charset="-128"/>
                <a:cs typeface="ＭＳ Ｐゴシック" pitchFamily="-111" charset="-128"/>
              </a:rPr>
              <a:t>Climate change is one of the most important issues facing humanity</a:t>
            </a:r>
            <a:r>
              <a:rPr lang="en-US" b="1" dirty="0" smtClean="0">
                <a:solidFill>
                  <a:srgbClr val="3C4DE1"/>
                </a:solidFill>
                <a:latin typeface="Arial" pitchFamily="-111" charset="0"/>
                <a:ea typeface="ＭＳ Ｐゴシック" pitchFamily="-111" charset="-128"/>
                <a:cs typeface="ＭＳ Ｐゴシック" pitchFamily="-111" charset="-128"/>
              </a:rPr>
              <a:t/>
            </a:r>
            <a:br>
              <a:rPr lang="en-US" b="1" dirty="0" smtClean="0">
                <a:solidFill>
                  <a:srgbClr val="3C4DE1"/>
                </a:solidFill>
                <a:latin typeface="Arial" pitchFamily="-111" charset="0"/>
                <a:ea typeface="ＭＳ Ｐゴシック" pitchFamily="-111" charset="-128"/>
                <a:cs typeface="ＭＳ Ｐゴシック" pitchFamily="-111" charset="-128"/>
              </a:rPr>
            </a:br>
            <a:endParaRPr lang="en-US" b="1" dirty="0" smtClean="0">
              <a:solidFill>
                <a:srgbClr val="3C4DE1"/>
              </a:solidFill>
              <a:latin typeface="Century Gothic" pitchFamily="-111" charset="0"/>
              <a:ea typeface="ＭＳ Ｐゴシック" pitchFamily="-111" charset="-128"/>
            </a:endParaRPr>
          </a:p>
        </p:txBody>
      </p:sp>
      <p:sp>
        <p:nvSpPr>
          <p:cNvPr id="23555" name="Rectangle 2"/>
          <p:cNvSpPr>
            <a:spLocks noGrp="1" noChangeArrowheads="1"/>
          </p:cNvSpPr>
          <p:nvPr>
            <p:ph idx="1"/>
          </p:nvPr>
        </p:nvSpPr>
        <p:spPr>
          <a:xfrm>
            <a:off x="258923" y="3100741"/>
            <a:ext cx="8686800" cy="2921970"/>
          </a:xfrm>
        </p:spPr>
        <p:txBody>
          <a:bodyPr/>
          <a:lstStyle/>
          <a:p>
            <a:pPr marL="228600" indent="-228600" eaLnBrk="1" hangingPunct="1">
              <a:lnSpc>
                <a:spcPct val="90000"/>
              </a:lnSpc>
              <a:buFont typeface="Arial" pitchFamily="-111" charset="0"/>
              <a:buChar char="•"/>
              <a:tabLst>
                <a:tab pos="749300" algn="l"/>
              </a:tabLst>
              <a:defRPr/>
            </a:pPr>
            <a:endParaRPr lang="en-US" sz="2800" b="1" dirty="0" smtClean="0">
              <a:solidFill>
                <a:srgbClr val="FFFF00"/>
              </a:solidFill>
              <a:latin typeface="Times New Roman" pitchFamily="-111" charset="0"/>
              <a:ea typeface="Times New Roman" pitchFamily="-111" charset="0"/>
              <a:cs typeface="Times New Roman" pitchFamily="-111" charset="0"/>
            </a:endParaRPr>
          </a:p>
          <a:p>
            <a:pPr marL="228600" indent="-228600" eaLnBrk="1" hangingPunct="1">
              <a:lnSpc>
                <a:spcPct val="90000"/>
              </a:lnSpc>
              <a:buFont typeface="Wingdings" pitchFamily="-111" charset="2"/>
              <a:buNone/>
              <a:tabLst>
                <a:tab pos="749300" algn="l"/>
              </a:tabLst>
              <a:defRPr/>
            </a:pPr>
            <a:r>
              <a:rPr lang="en-US" sz="3600" b="1" dirty="0" smtClean="0">
                <a:solidFill>
                  <a:srgbClr val="708F24"/>
                </a:solidFill>
                <a:latin typeface="Times New Roman" pitchFamily="-111" charset="0"/>
                <a:ea typeface="Times New Roman" pitchFamily="-111" charset="0"/>
                <a:cs typeface="Times New Roman" pitchFamily="-111" charset="0"/>
              </a:rPr>
              <a:t>The scientific evidence clearly indicates that our climate is changing, and that human activities have been identified as a dominant contributing cause.</a:t>
            </a:r>
          </a:p>
          <a:p>
            <a:pPr marL="906463" lvl="2" indent="-336550" eaLnBrk="1" hangingPunct="1">
              <a:lnSpc>
                <a:spcPct val="90000"/>
              </a:lnSpc>
              <a:buFont typeface="Arial" pitchFamily="-111" charset="0"/>
              <a:buChar char="•"/>
              <a:tabLst>
                <a:tab pos="749300" algn="l"/>
              </a:tabLst>
              <a:defRPr/>
            </a:pPr>
            <a:endParaRPr lang="en-US" b="1" dirty="0" smtClean="0">
              <a:solidFill>
                <a:schemeClr val="tx1"/>
              </a:solidFill>
              <a:latin typeface="Arial" pitchFamily="-111" charset="0"/>
              <a:ea typeface="Courier New" pitchFamily="-111" charset="0"/>
              <a:cs typeface="Courier New" pitchFamily="-111" charset="0"/>
            </a:endParaRPr>
          </a:p>
        </p:txBody>
      </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itle 1"/>
          <p:cNvSpPr txBox="1">
            <a:spLocks/>
          </p:cNvSpPr>
          <p:nvPr/>
        </p:nvSpPr>
        <p:spPr bwMode="auto">
          <a:xfrm>
            <a:off x="0" y="2728883"/>
            <a:ext cx="4876800" cy="609600"/>
          </a:xfrm>
          <a:prstGeom prst="rect">
            <a:avLst/>
          </a:prstGeom>
          <a:noFill/>
          <a:ln w="9525">
            <a:noFill/>
            <a:miter lim="800000"/>
            <a:headEnd/>
            <a:tailEnd/>
          </a:ln>
        </p:spPr>
        <p:txBody>
          <a:bodyPr anchor="ctr">
            <a:prstTxWarp prst="textNoShape">
              <a:avLst/>
            </a:prstTxWarp>
          </a:bodyPr>
          <a:lstStyle/>
          <a:p>
            <a:pPr algn="ctr"/>
            <a:r>
              <a:rPr lang="en-US" sz="2400" dirty="0">
                <a:solidFill>
                  <a:srgbClr val="0067AC"/>
                </a:solidFill>
                <a:ea typeface="Arial" pitchFamily="29" charset="0"/>
                <a:cs typeface="Arial" pitchFamily="29" charset="0"/>
              </a:rPr>
              <a:t>Number of Days Over 100</a:t>
            </a:r>
            <a:r>
              <a:rPr lang="en-US" sz="2400" b="1" dirty="0">
                <a:solidFill>
                  <a:srgbClr val="0067AC"/>
                </a:solidFill>
              </a:rPr>
              <a:t>º</a:t>
            </a:r>
            <a:r>
              <a:rPr lang="en-US" sz="2400" dirty="0">
                <a:solidFill>
                  <a:srgbClr val="0067AC"/>
                </a:solidFill>
              </a:rPr>
              <a:t>F</a:t>
            </a:r>
            <a:endParaRPr lang="en-US" sz="2400" dirty="0">
              <a:solidFill>
                <a:srgbClr val="0067AC"/>
              </a:solidFill>
              <a:ea typeface="Arial" pitchFamily="29" charset="0"/>
              <a:cs typeface="Arial" pitchFamily="29" charset="0"/>
            </a:endParaRPr>
          </a:p>
        </p:txBody>
      </p:sp>
      <p:sp>
        <p:nvSpPr>
          <p:cNvPr id="46083" name="TextBox 6"/>
          <p:cNvSpPr txBox="1">
            <a:spLocks noChangeArrowheads="1"/>
          </p:cNvSpPr>
          <p:nvPr/>
        </p:nvSpPr>
        <p:spPr bwMode="auto">
          <a:xfrm>
            <a:off x="241301" y="1343888"/>
            <a:ext cx="4729162" cy="1384995"/>
          </a:xfrm>
          <a:prstGeom prst="rect">
            <a:avLst/>
          </a:prstGeom>
          <a:noFill/>
          <a:ln w="9525">
            <a:noFill/>
            <a:miter lim="800000"/>
            <a:headEnd/>
            <a:tailEnd/>
          </a:ln>
        </p:spPr>
        <p:txBody>
          <a:bodyPr wrap="square">
            <a:prstTxWarp prst="textNoShape">
              <a:avLst/>
            </a:prstTxWarp>
            <a:spAutoFit/>
          </a:bodyPr>
          <a:lstStyle/>
          <a:p>
            <a:pPr>
              <a:defRPr/>
            </a:pPr>
            <a:r>
              <a:rPr lang="en-US" sz="28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Increases in very high temperatures will have </a:t>
            </a:r>
          </a:p>
          <a:p>
            <a:pPr>
              <a:defRPr/>
            </a:pPr>
            <a:r>
              <a:rPr lang="en-US" sz="28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wide-ranging effects</a:t>
            </a:r>
            <a:endParaRPr lang="en-US" sz="2800"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endParaRPr>
          </a:p>
        </p:txBody>
      </p:sp>
      <p:pic>
        <p:nvPicPr>
          <p:cNvPr id="53252" name="Picture 6" descr="days-over-100-legend.jpg"/>
          <p:cNvPicPr>
            <a:picLocks noChangeAspect="1"/>
          </p:cNvPicPr>
          <p:nvPr/>
        </p:nvPicPr>
        <p:blipFill>
          <a:blip r:embed="rId3"/>
          <a:srcRect l="7813" t="14243" r="7603" b="14243"/>
          <a:stretch>
            <a:fillRect/>
          </a:stretch>
        </p:blipFill>
        <p:spPr bwMode="auto">
          <a:xfrm>
            <a:off x="304800" y="6122007"/>
            <a:ext cx="4343400" cy="545992"/>
          </a:xfrm>
          <a:prstGeom prst="rect">
            <a:avLst/>
          </a:prstGeom>
          <a:noFill/>
          <a:ln w="9525">
            <a:noFill/>
            <a:miter lim="800000"/>
            <a:headEnd/>
            <a:tailEnd/>
          </a:ln>
        </p:spPr>
      </p:pic>
      <p:pic>
        <p:nvPicPr>
          <p:cNvPr id="53253" name="Picture 8" descr="days-over-100-1961-1979.png"/>
          <p:cNvPicPr>
            <a:picLocks noChangeAspect="1"/>
          </p:cNvPicPr>
          <p:nvPr/>
        </p:nvPicPr>
        <p:blipFill>
          <a:blip r:embed="rId4"/>
          <a:srcRect/>
          <a:stretch>
            <a:fillRect/>
          </a:stretch>
        </p:blipFill>
        <p:spPr bwMode="auto">
          <a:xfrm>
            <a:off x="1114170" y="3793541"/>
            <a:ext cx="3229230" cy="2152820"/>
          </a:xfrm>
          <a:prstGeom prst="rect">
            <a:avLst/>
          </a:prstGeom>
          <a:noFill/>
          <a:ln w="9525">
            <a:noFill/>
            <a:miter lim="800000"/>
            <a:headEnd/>
            <a:tailEnd/>
          </a:ln>
        </p:spPr>
      </p:pic>
      <p:sp>
        <p:nvSpPr>
          <p:cNvPr id="53254" name="TextBox 9"/>
          <p:cNvSpPr txBox="1">
            <a:spLocks noChangeArrowheads="1"/>
          </p:cNvSpPr>
          <p:nvPr/>
        </p:nvSpPr>
        <p:spPr bwMode="auto">
          <a:xfrm>
            <a:off x="685800" y="3454987"/>
            <a:ext cx="36576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Recent Past, 1961-1979</a:t>
            </a:r>
          </a:p>
        </p:txBody>
      </p:sp>
      <p:pic>
        <p:nvPicPr>
          <p:cNvPr id="53255" name="Picture 10" descr="days-over-1001=2080-2099.png"/>
          <p:cNvPicPr>
            <a:picLocks noChangeAspect="1"/>
          </p:cNvPicPr>
          <p:nvPr/>
        </p:nvPicPr>
        <p:blipFill>
          <a:blip r:embed="rId5"/>
          <a:srcRect/>
          <a:stretch>
            <a:fillRect/>
          </a:stretch>
        </p:blipFill>
        <p:spPr bwMode="auto">
          <a:xfrm>
            <a:off x="4970463" y="1782733"/>
            <a:ext cx="4092575" cy="2681287"/>
          </a:xfrm>
          <a:prstGeom prst="rect">
            <a:avLst/>
          </a:prstGeom>
          <a:noFill/>
          <a:ln w="9525">
            <a:noFill/>
            <a:miter lim="800000"/>
            <a:headEnd/>
            <a:tailEnd/>
          </a:ln>
        </p:spPr>
      </p:pic>
      <p:sp>
        <p:nvSpPr>
          <p:cNvPr id="53256" name="TextBox 11"/>
          <p:cNvSpPr txBox="1">
            <a:spLocks noChangeArrowheads="1"/>
          </p:cNvSpPr>
          <p:nvPr/>
        </p:nvSpPr>
        <p:spPr bwMode="auto">
          <a:xfrm>
            <a:off x="4872038" y="1444179"/>
            <a:ext cx="41910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Higher Emissions Scenario, 2080-2099</a:t>
            </a:r>
          </a:p>
        </p:txBody>
      </p:sp>
      <p:pic>
        <p:nvPicPr>
          <p:cNvPr id="53257" name="Picture 12" descr="days-over-1002080-2099.png"/>
          <p:cNvPicPr>
            <a:picLocks noChangeAspect="1"/>
          </p:cNvPicPr>
          <p:nvPr/>
        </p:nvPicPr>
        <p:blipFill>
          <a:blip r:embed="rId6"/>
          <a:srcRect/>
          <a:stretch>
            <a:fillRect/>
          </a:stretch>
        </p:blipFill>
        <p:spPr bwMode="auto">
          <a:xfrm>
            <a:off x="5782472" y="4869951"/>
            <a:ext cx="3139277" cy="1988048"/>
          </a:xfrm>
          <a:prstGeom prst="rect">
            <a:avLst/>
          </a:prstGeom>
          <a:noFill/>
          <a:ln w="9525">
            <a:noFill/>
            <a:miter lim="800000"/>
            <a:headEnd/>
            <a:tailEnd/>
          </a:ln>
        </p:spPr>
      </p:pic>
      <p:sp>
        <p:nvSpPr>
          <p:cNvPr id="53258" name="TextBox 13"/>
          <p:cNvSpPr txBox="1">
            <a:spLocks noChangeArrowheads="1"/>
          </p:cNvSpPr>
          <p:nvPr/>
        </p:nvSpPr>
        <p:spPr bwMode="auto">
          <a:xfrm>
            <a:off x="4872038" y="4464020"/>
            <a:ext cx="41910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Lower Emissions Scenario, 2080-2099</a:t>
            </a:r>
          </a:p>
        </p:txBody>
      </p:sp>
      <p:sp>
        <p:nvSpPr>
          <p:cNvPr id="11" name="TextBox 10"/>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1066800"/>
            <a:ext cx="9144000" cy="914400"/>
          </a:xfrm>
        </p:spPr>
        <p:txBody>
          <a:bodyPr>
            <a:normAutofit fontScale="90000"/>
          </a:bodyPr>
          <a:lstStyle/>
          <a:p>
            <a:pPr algn="ctr" eaLnBrk="1" hangingPunct="1">
              <a:defRPr/>
            </a:pPr>
            <a:r>
              <a:rPr lang="en-US" sz="3000" b="1" dirty="0">
                <a:latin typeface="Arial" pitchFamily="-111" charset="0"/>
                <a:ea typeface="ＭＳ Ｐゴシック" pitchFamily="-111" charset="-128"/>
              </a:rPr>
              <a:t>Projected Change in Precipitation: 2081-2099</a:t>
            </a:r>
            <a:r>
              <a:rPr lang="en-US" sz="2600" b="1" dirty="0">
                <a:solidFill>
                  <a:srgbClr val="FFC000"/>
                </a:solidFill>
                <a:latin typeface="Arial" pitchFamily="-111" charset="0"/>
                <a:ea typeface="ＭＳ Ｐゴシック" pitchFamily="-111" charset="-128"/>
              </a:rPr>
              <a:t/>
            </a:r>
            <a:br>
              <a:rPr lang="en-US" sz="2600" b="1" dirty="0">
                <a:solidFill>
                  <a:srgbClr val="FFC000"/>
                </a:solidFill>
                <a:latin typeface="Arial" pitchFamily="-111" charset="0"/>
                <a:ea typeface="ＭＳ Ｐゴシック" pitchFamily="-111" charset="-128"/>
              </a:rPr>
            </a:br>
            <a:endParaRPr lang="en-US" sz="2600" b="1" dirty="0">
              <a:solidFill>
                <a:srgbClr val="FFC000"/>
              </a:solidFill>
              <a:latin typeface="Arial" pitchFamily="-111" charset="0"/>
              <a:ea typeface="ＭＳ Ｐゴシック" pitchFamily="-111" charset="-128"/>
            </a:endParaRPr>
          </a:p>
        </p:txBody>
      </p:sp>
      <p:sp>
        <p:nvSpPr>
          <p:cNvPr id="34819" name="Rectangle 4"/>
          <p:cNvSpPr>
            <a:spLocks noChangeArrowheads="1"/>
          </p:cNvSpPr>
          <p:nvPr/>
        </p:nvSpPr>
        <p:spPr bwMode="auto">
          <a:xfrm>
            <a:off x="0" y="5842198"/>
            <a:ext cx="2590800" cy="708025"/>
          </a:xfrm>
          <a:prstGeom prst="rect">
            <a:avLst/>
          </a:prstGeom>
          <a:noFill/>
          <a:ln w="9525">
            <a:noFill/>
            <a:miter lim="800000"/>
            <a:headEnd/>
            <a:tailEnd/>
          </a:ln>
        </p:spPr>
        <p:txBody>
          <a:bodyPr>
            <a:prstTxWarp prst="textNoShape">
              <a:avLst/>
            </a:prstTxWarp>
            <a:spAutoFit/>
          </a:bodyPr>
          <a:lstStyle/>
          <a:p>
            <a:pPr>
              <a:defRPr/>
            </a:pPr>
            <a:r>
              <a:rPr lang="en-US" sz="2000" dirty="0">
                <a:solidFill>
                  <a:srgbClr val="0067AC"/>
                </a:solidFill>
                <a:latin typeface="Arial" pitchFamily="-111" charset="0"/>
                <a:ea typeface="ＭＳ Ｐゴシック" pitchFamily="-111" charset="-128"/>
                <a:cs typeface="ＭＳ Ｐゴシック" pitchFamily="-111" charset="-128"/>
              </a:rPr>
              <a:t>Relative to 1960-1990</a:t>
            </a:r>
          </a:p>
        </p:txBody>
      </p:sp>
      <p:sp>
        <p:nvSpPr>
          <p:cNvPr id="55300" name="TextBox 5"/>
          <p:cNvSpPr txBox="1">
            <a:spLocks noChangeArrowheads="1"/>
          </p:cNvSpPr>
          <p:nvPr/>
        </p:nvSpPr>
        <p:spPr bwMode="auto">
          <a:xfrm>
            <a:off x="3962400" y="6172200"/>
            <a:ext cx="2133600" cy="338138"/>
          </a:xfrm>
          <a:prstGeom prst="rect">
            <a:avLst/>
          </a:prstGeom>
          <a:noFill/>
          <a:ln w="9525">
            <a:noFill/>
            <a:miter lim="800000"/>
            <a:headEnd/>
            <a:tailEnd/>
          </a:ln>
        </p:spPr>
        <p:txBody>
          <a:bodyPr>
            <a:prstTxWarp prst="textNoShape">
              <a:avLst/>
            </a:prstTxWarp>
            <a:spAutoFit/>
          </a:bodyPr>
          <a:lstStyle/>
          <a:p>
            <a:r>
              <a:rPr lang="en-US" sz="1600">
                <a:solidFill>
                  <a:srgbClr val="FF0000"/>
                </a:solidFill>
              </a:rPr>
              <a:t>NOTE: Scale Reversed</a:t>
            </a:r>
          </a:p>
        </p:txBody>
      </p:sp>
      <p:pic>
        <p:nvPicPr>
          <p:cNvPr id="55301" name="Picture 3" descr="Untitled-1.jpg"/>
          <p:cNvPicPr>
            <a:picLocks noChangeAspect="1"/>
          </p:cNvPicPr>
          <p:nvPr/>
        </p:nvPicPr>
        <p:blipFill>
          <a:blip r:embed="rId2"/>
          <a:srcRect/>
          <a:stretch>
            <a:fillRect/>
          </a:stretch>
        </p:blipFill>
        <p:spPr bwMode="auto">
          <a:xfrm>
            <a:off x="3592324" y="1738386"/>
            <a:ext cx="5551676" cy="5119613"/>
          </a:xfrm>
          <a:prstGeom prst="rect">
            <a:avLst/>
          </a:prstGeom>
          <a:noFill/>
          <a:ln w="9525">
            <a:noFill/>
            <a:miter lim="800000"/>
            <a:headEnd/>
            <a:tailEnd/>
          </a:ln>
        </p:spPr>
      </p:pic>
      <p:sp>
        <p:nvSpPr>
          <p:cNvPr id="55302" name="Rectangle 6"/>
          <p:cNvSpPr>
            <a:spLocks noChangeArrowheads="1"/>
          </p:cNvSpPr>
          <p:nvPr/>
        </p:nvSpPr>
        <p:spPr bwMode="auto">
          <a:xfrm>
            <a:off x="0" y="2416482"/>
            <a:ext cx="2590800" cy="3090077"/>
          </a:xfrm>
          <a:prstGeom prst="rect">
            <a:avLst/>
          </a:prstGeom>
          <a:noFill/>
          <a:ln w="9525">
            <a:noFill/>
            <a:miter lim="800000"/>
            <a:headEnd/>
            <a:tailEnd/>
          </a:ln>
        </p:spPr>
        <p:txBody>
          <a:bodyPr>
            <a:prstTxWarp prst="textNoShape">
              <a:avLst/>
            </a:prstTxWarp>
            <a:spAutoFit/>
          </a:bodyPr>
          <a:lstStyle/>
          <a:p>
            <a:pPr>
              <a:lnSpc>
                <a:spcPct val="90000"/>
              </a:lnSpc>
            </a:pPr>
            <a:r>
              <a:rPr lang="en-US" sz="2400" b="1" dirty="0">
                <a:solidFill>
                  <a:srgbClr val="0067AC"/>
                </a:solidFill>
              </a:rPr>
              <a:t>Midwest: Increasing winter and spring precipitation, with drier summers</a:t>
            </a:r>
          </a:p>
          <a:p>
            <a:pPr>
              <a:lnSpc>
                <a:spcPct val="90000"/>
              </a:lnSpc>
            </a:pPr>
            <a:endParaRPr lang="en-US" sz="2400" b="1" dirty="0">
              <a:solidFill>
                <a:srgbClr val="0067AC"/>
              </a:solidFill>
            </a:endParaRPr>
          </a:p>
          <a:p>
            <a:pPr>
              <a:lnSpc>
                <a:spcPct val="90000"/>
              </a:lnSpc>
            </a:pPr>
            <a:r>
              <a:rPr lang="en-US" sz="2400" b="1" dirty="0">
                <a:solidFill>
                  <a:srgbClr val="0067AC"/>
                </a:solidFill>
              </a:rPr>
              <a:t>More frequent and intense periods of heavy rainfall</a:t>
            </a:r>
          </a:p>
        </p:txBody>
      </p:sp>
      <p:sp>
        <p:nvSpPr>
          <p:cNvPr id="7" name="TextBox 6"/>
          <p:cNvSpPr txBox="1"/>
          <p:nvPr/>
        </p:nvSpPr>
        <p:spPr>
          <a:xfrm>
            <a:off x="2359356" y="5250497"/>
            <a:ext cx="1232968" cy="1477328"/>
          </a:xfrm>
          <a:prstGeom prst="rect">
            <a:avLst/>
          </a:prstGeom>
          <a:noFill/>
        </p:spPr>
        <p:txBody>
          <a:bodyPr wrap="square" rtlCol="0">
            <a:spAutoFit/>
          </a:bodyPr>
          <a:lstStyle/>
          <a:p>
            <a:r>
              <a:rPr lang="en-US" dirty="0" err="1" smtClean="0">
                <a:solidFill>
                  <a:srgbClr val="FF0000"/>
                </a:solidFill>
              </a:rPr>
              <a:t>Unstippled</a:t>
            </a:r>
            <a:r>
              <a:rPr lang="en-US" dirty="0" smtClean="0">
                <a:solidFill>
                  <a:srgbClr val="FF0000"/>
                </a:solidFill>
              </a:rPr>
              <a:t> regions indicate reduced confidence </a:t>
            </a:r>
            <a:endParaRPr lang="en-US" dirty="0">
              <a:solidFill>
                <a:srgbClr val="FF0000"/>
              </a:solidFill>
            </a:endParaRPr>
          </a:p>
        </p:txBody>
      </p:sp>
      <p:sp>
        <p:nvSpPr>
          <p:cNvPr id="8" name="TextBox 7"/>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1"/>
          <p:cNvSpPr>
            <a:spLocks noGrp="1"/>
          </p:cNvSpPr>
          <p:nvPr>
            <p:ph type="title"/>
          </p:nvPr>
        </p:nvSpPr>
        <p:spPr>
          <a:xfrm>
            <a:off x="468528" y="1146596"/>
            <a:ext cx="8218272" cy="1143000"/>
          </a:xfrm>
        </p:spPr>
        <p:txBody>
          <a:bodyPr>
            <a:normAutofit fontScale="90000"/>
          </a:bodyPr>
          <a:lstStyle/>
          <a:p>
            <a:pPr>
              <a:defRPr/>
            </a:pPr>
            <a:r>
              <a:rPr lang="en-US" sz="3600" b="1" dirty="0" smtClean="0">
                <a:ea typeface="ＭＳ Ｐゴシック" pitchFamily="-111" charset="-128"/>
                <a:cs typeface="ＭＳ Ｐゴシック" pitchFamily="-111" charset="-128"/>
              </a:rPr>
              <a:t>Extreme weather events become more common</a:t>
            </a:r>
          </a:p>
        </p:txBody>
      </p:sp>
      <p:sp>
        <p:nvSpPr>
          <p:cNvPr id="38915" name="Content Placeholder 2"/>
          <p:cNvSpPr>
            <a:spLocks noGrp="1"/>
          </p:cNvSpPr>
          <p:nvPr>
            <p:ph idx="1"/>
          </p:nvPr>
        </p:nvSpPr>
        <p:spPr>
          <a:xfrm>
            <a:off x="76200" y="2465798"/>
            <a:ext cx="8610600" cy="3806161"/>
          </a:xfrm>
        </p:spPr>
        <p:txBody>
          <a:bodyPr>
            <a:normAutofit/>
          </a:bodyPr>
          <a:lstStyle/>
          <a:p>
            <a:pPr>
              <a:buFont typeface="Arial" pitchFamily="-111" charset="0"/>
              <a:buChar char="•"/>
              <a:defRPr/>
            </a:pPr>
            <a:r>
              <a:rPr lang="en-US" sz="2000" b="1" dirty="0" smtClean="0">
                <a:ea typeface="ＭＳ Ｐゴシック" pitchFamily="-111" charset="-128"/>
                <a:cs typeface="ＭＳ Ｐゴシック" pitchFamily="-111" charset="-128"/>
              </a:rPr>
              <a:t>Events now considered rare will become commonplace.</a:t>
            </a:r>
          </a:p>
          <a:p>
            <a:pPr>
              <a:buFont typeface="Arial" pitchFamily="-111" charset="0"/>
              <a:buChar char="•"/>
              <a:defRPr/>
            </a:pPr>
            <a:r>
              <a:rPr lang="en-US" sz="2000" b="1" dirty="0" smtClean="0">
                <a:ea typeface="ＭＳ Ｐゴシック" pitchFamily="-111" charset="-128"/>
                <a:cs typeface="ＭＳ Ｐゴシック" pitchFamily="-111" charset="-128"/>
              </a:rPr>
              <a:t>Heat waves will likely become longer and more severe</a:t>
            </a:r>
          </a:p>
          <a:p>
            <a:pPr>
              <a:buFont typeface="Arial" pitchFamily="-111" charset="0"/>
              <a:buChar char="•"/>
              <a:defRPr/>
            </a:pPr>
            <a:r>
              <a:rPr lang="en-US" sz="2000" b="1" dirty="0" smtClean="0">
                <a:ea typeface="ＭＳ Ｐゴシック" pitchFamily="-111" charset="-128"/>
                <a:cs typeface="ＭＳ Ｐゴシック" pitchFamily="-111" charset="-128"/>
              </a:rPr>
              <a:t>Droughts are likely to become more frequent and severe in some regions</a:t>
            </a:r>
          </a:p>
          <a:p>
            <a:pPr>
              <a:buFont typeface="Arial" pitchFamily="-111" charset="0"/>
              <a:buChar char="•"/>
              <a:defRPr/>
            </a:pPr>
            <a:r>
              <a:rPr lang="en-US" sz="2000" b="1" dirty="0" smtClean="0">
                <a:ea typeface="ＭＳ Ｐゴシック" pitchFamily="-111" charset="-128"/>
                <a:cs typeface="ＭＳ Ｐゴシック" pitchFamily="-111" charset="-128"/>
              </a:rPr>
              <a:t>Likely increase in severe thunderstorms                                        (and perhaps in tornadoes).</a:t>
            </a:r>
          </a:p>
          <a:p>
            <a:pPr>
              <a:buFont typeface="Arial" pitchFamily="-111" charset="0"/>
              <a:buChar char="•"/>
              <a:defRPr/>
            </a:pPr>
            <a:r>
              <a:rPr lang="en-US" sz="2000" b="1" dirty="0" smtClean="0">
                <a:ea typeface="ＭＳ Ｐゴシック" pitchFamily="-111" charset="-128"/>
                <a:cs typeface="ＭＳ Ｐゴシック" pitchFamily="-111" charset="-128"/>
              </a:rPr>
              <a:t>Winter storm tracks are shifting </a:t>
            </a:r>
          </a:p>
          <a:p>
            <a:pPr>
              <a:buFont typeface="Wingdings" pitchFamily="-111" charset="2"/>
              <a:buNone/>
              <a:defRPr/>
            </a:pPr>
            <a:r>
              <a:rPr lang="en-US" sz="2000" b="1" dirty="0" smtClean="0">
                <a:ea typeface="ＭＳ Ｐゴシック" pitchFamily="-111" charset="-128"/>
                <a:cs typeface="ＭＳ Ｐゴシック" pitchFamily="-111" charset="-128"/>
              </a:rPr>
              <a:t>northward and the strongest storms  are </a:t>
            </a:r>
          </a:p>
          <a:p>
            <a:pPr>
              <a:buFont typeface="Wingdings" pitchFamily="-111" charset="2"/>
              <a:buNone/>
              <a:defRPr/>
            </a:pPr>
            <a:r>
              <a:rPr lang="en-US" sz="2000" b="1" dirty="0" smtClean="0">
                <a:ea typeface="ＭＳ Ｐゴシック" pitchFamily="-111" charset="-128"/>
                <a:cs typeface="ＭＳ Ｐゴシック" pitchFamily="-111" charset="-128"/>
              </a:rPr>
              <a:t>likely to become stronger and more </a:t>
            </a:r>
          </a:p>
          <a:p>
            <a:pPr>
              <a:buFont typeface="Wingdings" pitchFamily="-111" charset="2"/>
              <a:buNone/>
              <a:defRPr/>
            </a:pPr>
            <a:r>
              <a:rPr lang="en-US" sz="2000" b="1" dirty="0" smtClean="0">
                <a:ea typeface="ＭＳ Ｐゴシック" pitchFamily="-111" charset="-128"/>
                <a:cs typeface="ＭＳ Ｐゴシック" pitchFamily="-111" charset="-128"/>
              </a:rPr>
              <a:t>frequent.</a:t>
            </a:r>
          </a:p>
        </p:txBody>
      </p:sp>
      <p:pic>
        <p:nvPicPr>
          <p:cNvPr id="56324" name="Picture 3"/>
          <p:cNvPicPr>
            <a:picLocks noChangeAspect="1"/>
          </p:cNvPicPr>
          <p:nvPr/>
        </p:nvPicPr>
        <p:blipFill>
          <a:blip r:embed="rId3"/>
          <a:srcRect/>
          <a:stretch>
            <a:fillRect/>
          </a:stretch>
        </p:blipFill>
        <p:spPr bwMode="auto">
          <a:xfrm>
            <a:off x="5791200" y="3740150"/>
            <a:ext cx="3352800" cy="3117850"/>
          </a:xfrm>
          <a:prstGeom prst="rect">
            <a:avLst/>
          </a:prstGeom>
          <a:noFill/>
          <a:ln w="9525">
            <a:noFill/>
            <a:miter lim="800000"/>
            <a:headEnd/>
            <a:tailEnd/>
          </a:ln>
        </p:spPr>
      </p:pic>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9"/>
          <p:cNvGrpSpPr>
            <a:grpSpLocks/>
          </p:cNvGrpSpPr>
          <p:nvPr/>
        </p:nvGrpSpPr>
        <p:grpSpPr bwMode="auto">
          <a:xfrm>
            <a:off x="2231672" y="1158925"/>
            <a:ext cx="6912328" cy="5699075"/>
            <a:chOff x="86" y="0"/>
            <a:chExt cx="5626" cy="4580"/>
          </a:xfrm>
        </p:grpSpPr>
        <p:pic>
          <p:nvPicPr>
            <p:cNvPr id="58371" name="Picture 4" descr="fl_1meter_lg"/>
            <p:cNvPicPr>
              <a:picLocks noChangeAspect="1" noChangeArrowheads="1"/>
            </p:cNvPicPr>
            <p:nvPr/>
          </p:nvPicPr>
          <p:blipFill>
            <a:blip r:embed="rId3"/>
            <a:srcRect/>
            <a:stretch>
              <a:fillRect/>
            </a:stretch>
          </p:blipFill>
          <p:spPr bwMode="auto">
            <a:xfrm>
              <a:off x="86" y="0"/>
              <a:ext cx="5626" cy="4580"/>
            </a:xfrm>
            <a:prstGeom prst="rect">
              <a:avLst/>
            </a:prstGeom>
            <a:noFill/>
            <a:ln w="9525">
              <a:noFill/>
              <a:miter lim="800000"/>
              <a:headEnd/>
              <a:tailEnd/>
            </a:ln>
          </p:spPr>
        </p:pic>
        <p:sp>
          <p:nvSpPr>
            <p:cNvPr id="58372" name="Text Box 8"/>
            <p:cNvSpPr txBox="1">
              <a:spLocks noChangeArrowheads="1"/>
            </p:cNvSpPr>
            <p:nvPr/>
          </p:nvSpPr>
          <p:spPr bwMode="auto">
            <a:xfrm>
              <a:off x="960" y="2736"/>
              <a:ext cx="2400" cy="965"/>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a:solidFill>
                    <a:schemeClr val="bg1"/>
                  </a:solidFill>
                </a:rPr>
                <a:t>1 meter will be hard to avoid, possibly within this century, just from thermal expansion and small glacier melt.</a:t>
              </a:r>
            </a:p>
          </p:txBody>
        </p:sp>
      </p:gr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0418" name="Picture 9" descr="report-icons.png"/>
          <p:cNvPicPr>
            <a:picLocks noChangeAspect="1"/>
          </p:cNvPicPr>
          <p:nvPr/>
        </p:nvPicPr>
        <p:blipFill>
          <a:blip r:embed="rId2"/>
          <a:srcRect l="3333" t="9232" r="42500" b="12308"/>
          <a:stretch>
            <a:fillRect/>
          </a:stretch>
        </p:blipFill>
        <p:spPr bwMode="auto">
          <a:xfrm>
            <a:off x="489179" y="2206889"/>
            <a:ext cx="7725085" cy="2020541"/>
          </a:xfrm>
          <a:prstGeom prst="rect">
            <a:avLst/>
          </a:prstGeom>
          <a:noFill/>
          <a:ln w="9525">
            <a:noFill/>
            <a:miter lim="800000"/>
            <a:headEnd/>
            <a:tailEnd/>
          </a:ln>
        </p:spPr>
      </p:pic>
      <p:pic>
        <p:nvPicPr>
          <p:cNvPr id="60419" name="Picture 9" descr="report-icons.png"/>
          <p:cNvPicPr>
            <a:picLocks noChangeAspect="1"/>
          </p:cNvPicPr>
          <p:nvPr/>
        </p:nvPicPr>
        <p:blipFill>
          <a:blip r:embed="rId2"/>
          <a:srcRect l="56667" t="13846" r="3333" b="12308"/>
          <a:stretch>
            <a:fillRect/>
          </a:stretch>
        </p:blipFill>
        <p:spPr bwMode="auto">
          <a:xfrm>
            <a:off x="1981201" y="4695905"/>
            <a:ext cx="5074203" cy="1691401"/>
          </a:xfrm>
          <a:prstGeom prst="rect">
            <a:avLst/>
          </a:prstGeom>
          <a:noFill/>
          <a:ln w="9525">
            <a:noFill/>
            <a:miter lim="800000"/>
            <a:headEnd/>
            <a:tailEnd/>
          </a:ln>
        </p:spPr>
      </p:pic>
      <p:sp>
        <p:nvSpPr>
          <p:cNvPr id="5" name="TextBox 4"/>
          <p:cNvSpPr txBox="1"/>
          <p:nvPr/>
        </p:nvSpPr>
        <p:spPr>
          <a:xfrm>
            <a:off x="0" y="1084951"/>
            <a:ext cx="9144000" cy="954107"/>
          </a:xfrm>
          <a:prstGeom prst="rect">
            <a:avLst/>
          </a:prstGeom>
          <a:noFill/>
        </p:spPr>
        <p:txBody>
          <a:bodyPr wrap="square">
            <a:prstTxWarp prst="textNoShape">
              <a:avLst/>
            </a:prstTxWarp>
            <a:spAutoFit/>
          </a:bodyPr>
          <a:lstStyle/>
          <a:p>
            <a:pPr algn="ctr">
              <a:defRPr/>
            </a:pPr>
            <a:r>
              <a:rPr lang="en-US" sz="2800" b="1" dirty="0">
                <a:solidFill>
                  <a:srgbClr val="0067AC"/>
                </a:solidFill>
                <a:effectLst>
                  <a:outerShdw blurRad="38100" dist="38100" dir="2700000" algn="tl">
                    <a:srgbClr val="000000">
                      <a:alpha val="43137"/>
                    </a:srgbClr>
                  </a:outerShdw>
                </a:effectLst>
                <a:latin typeface="Arial" pitchFamily="31" charset="0"/>
                <a:ea typeface="ＭＳ Ｐゴシック" pitchFamily="31" charset="-128"/>
                <a:cs typeface="ＭＳ Ｐゴシック" pitchFamily="31" charset="-128"/>
              </a:rPr>
              <a:t>Widespread climate-related impacts are occurring now and are expected to increase</a:t>
            </a:r>
            <a:endParaRPr lang="en-US" sz="2800" dirty="0">
              <a:solidFill>
                <a:srgbClr val="0067AC"/>
              </a:solidFill>
              <a:effectLst>
                <a:outerShdw blurRad="38100" dist="38100" dir="2700000" algn="tl">
                  <a:srgbClr val="000000">
                    <a:alpha val="43137"/>
                  </a:srgbClr>
                </a:outerShdw>
              </a:effectLst>
              <a:latin typeface="Arial" pitchFamily="31" charset="0"/>
              <a:ea typeface="ＭＳ Ｐゴシック" pitchFamily="31" charset="-128"/>
              <a:cs typeface="ＭＳ Ｐゴシック" pitchFamily="31" charset="-128"/>
            </a:endParaRPr>
          </a:p>
        </p:txBody>
      </p:sp>
      <p:sp>
        <p:nvSpPr>
          <p:cNvPr id="6" name="TextBox 5"/>
          <p:cNvSpPr txBox="1"/>
          <p:nvPr/>
        </p:nvSpPr>
        <p:spPr>
          <a:xfrm>
            <a:off x="341223" y="4227430"/>
            <a:ext cx="2207013" cy="369332"/>
          </a:xfrm>
          <a:prstGeom prst="rect">
            <a:avLst/>
          </a:prstGeom>
          <a:noFill/>
        </p:spPr>
        <p:txBody>
          <a:bodyPr wrap="square">
            <a:spAutoFit/>
          </a:bodyPr>
          <a:lstStyle/>
          <a:p>
            <a:pPr algn="ctr">
              <a:defRPr/>
            </a:pPr>
            <a:r>
              <a:rPr lang="en-US" dirty="0">
                <a:solidFill>
                  <a:srgbClr val="0067AC"/>
                </a:solidFill>
                <a:ea typeface="ＭＳ Ｐゴシック" pitchFamily="-111" charset="-128"/>
                <a:cs typeface="ＭＳ Ｐゴシック" pitchFamily="-111" charset="-128"/>
              </a:rPr>
              <a:t>Water Resources</a:t>
            </a:r>
          </a:p>
        </p:txBody>
      </p:sp>
      <p:sp>
        <p:nvSpPr>
          <p:cNvPr id="60422" name="TextBox 6"/>
          <p:cNvSpPr txBox="1">
            <a:spLocks noChangeArrowheads="1"/>
          </p:cNvSpPr>
          <p:nvPr/>
        </p:nvSpPr>
        <p:spPr bwMode="auto">
          <a:xfrm>
            <a:off x="1981201" y="4227430"/>
            <a:ext cx="2707868" cy="369332"/>
          </a:xfrm>
          <a:prstGeom prst="rect">
            <a:avLst/>
          </a:prstGeom>
          <a:noFill/>
          <a:ln w="9525">
            <a:noFill/>
            <a:miter lim="800000"/>
            <a:headEnd/>
            <a:tailEnd/>
          </a:ln>
        </p:spPr>
        <p:txBody>
          <a:bodyPr wrap="square">
            <a:prstTxWarp prst="textNoShape">
              <a:avLst/>
            </a:prstTxWarp>
            <a:spAutoFit/>
          </a:bodyPr>
          <a:lstStyle/>
          <a:p>
            <a:pPr algn="ctr"/>
            <a:r>
              <a:rPr lang="en-US" dirty="0">
                <a:solidFill>
                  <a:srgbClr val="0067AC"/>
                </a:solidFill>
              </a:rPr>
              <a:t>Energy Supply</a:t>
            </a:r>
            <a:r>
              <a:rPr lang="en-US" dirty="0" smtClean="0">
                <a:solidFill>
                  <a:srgbClr val="0067AC"/>
                </a:solidFill>
              </a:rPr>
              <a:t> &amp; </a:t>
            </a:r>
            <a:r>
              <a:rPr lang="en-US" dirty="0">
                <a:solidFill>
                  <a:srgbClr val="0067AC"/>
                </a:solidFill>
              </a:rPr>
              <a:t>Use</a:t>
            </a:r>
          </a:p>
        </p:txBody>
      </p:sp>
      <p:sp>
        <p:nvSpPr>
          <p:cNvPr id="60423" name="TextBox 7"/>
          <p:cNvSpPr txBox="1">
            <a:spLocks noChangeArrowheads="1"/>
          </p:cNvSpPr>
          <p:nvPr/>
        </p:nvSpPr>
        <p:spPr bwMode="auto">
          <a:xfrm>
            <a:off x="4388404" y="4227430"/>
            <a:ext cx="1981200" cy="369332"/>
          </a:xfrm>
          <a:prstGeom prst="rect">
            <a:avLst/>
          </a:prstGeom>
          <a:noFill/>
          <a:ln w="9525">
            <a:noFill/>
            <a:miter lim="800000"/>
            <a:headEnd/>
            <a:tailEnd/>
          </a:ln>
        </p:spPr>
        <p:txBody>
          <a:bodyPr>
            <a:prstTxWarp prst="textNoShape">
              <a:avLst/>
            </a:prstTxWarp>
            <a:spAutoFit/>
          </a:bodyPr>
          <a:lstStyle/>
          <a:p>
            <a:pPr algn="ctr"/>
            <a:r>
              <a:rPr lang="en-US" dirty="0">
                <a:solidFill>
                  <a:srgbClr val="0067AC"/>
                </a:solidFill>
              </a:rPr>
              <a:t>Transportation</a:t>
            </a:r>
          </a:p>
        </p:txBody>
      </p:sp>
      <p:sp>
        <p:nvSpPr>
          <p:cNvPr id="60424" name="TextBox 8"/>
          <p:cNvSpPr txBox="1">
            <a:spLocks noChangeArrowheads="1"/>
          </p:cNvSpPr>
          <p:nvPr/>
        </p:nvSpPr>
        <p:spPr bwMode="auto">
          <a:xfrm>
            <a:off x="6369604" y="4227430"/>
            <a:ext cx="1676400" cy="369332"/>
          </a:xfrm>
          <a:prstGeom prst="rect">
            <a:avLst/>
          </a:prstGeom>
          <a:noFill/>
          <a:ln w="9525">
            <a:noFill/>
            <a:miter lim="800000"/>
            <a:headEnd/>
            <a:tailEnd/>
          </a:ln>
        </p:spPr>
        <p:txBody>
          <a:bodyPr>
            <a:prstTxWarp prst="textNoShape">
              <a:avLst/>
            </a:prstTxWarp>
            <a:spAutoFit/>
          </a:bodyPr>
          <a:lstStyle/>
          <a:p>
            <a:pPr algn="ctr"/>
            <a:r>
              <a:rPr lang="en-US" dirty="0">
                <a:solidFill>
                  <a:srgbClr val="0067AC"/>
                </a:solidFill>
              </a:rPr>
              <a:t>Agriculture</a:t>
            </a:r>
          </a:p>
        </p:txBody>
      </p:sp>
      <p:sp>
        <p:nvSpPr>
          <p:cNvPr id="60425" name="TextBox 9"/>
          <p:cNvSpPr txBox="1">
            <a:spLocks noChangeArrowheads="1"/>
          </p:cNvSpPr>
          <p:nvPr/>
        </p:nvSpPr>
        <p:spPr bwMode="auto">
          <a:xfrm>
            <a:off x="1859996" y="6488668"/>
            <a:ext cx="1752600" cy="369332"/>
          </a:xfrm>
          <a:prstGeom prst="rect">
            <a:avLst/>
          </a:prstGeom>
          <a:noFill/>
          <a:ln w="9525">
            <a:noFill/>
            <a:miter lim="800000"/>
            <a:headEnd/>
            <a:tailEnd/>
          </a:ln>
        </p:spPr>
        <p:txBody>
          <a:bodyPr>
            <a:prstTxWarp prst="textNoShape">
              <a:avLst/>
            </a:prstTxWarp>
            <a:spAutoFit/>
          </a:bodyPr>
          <a:lstStyle/>
          <a:p>
            <a:pPr algn="ctr"/>
            <a:r>
              <a:rPr lang="en-US" dirty="0">
                <a:solidFill>
                  <a:srgbClr val="0067AC"/>
                </a:solidFill>
              </a:rPr>
              <a:t>Ecosystems</a:t>
            </a:r>
          </a:p>
        </p:txBody>
      </p:sp>
      <p:sp>
        <p:nvSpPr>
          <p:cNvPr id="60426" name="TextBox 10"/>
          <p:cNvSpPr txBox="1">
            <a:spLocks noChangeArrowheads="1"/>
          </p:cNvSpPr>
          <p:nvPr/>
        </p:nvSpPr>
        <p:spPr bwMode="auto">
          <a:xfrm>
            <a:off x="3850869" y="6488668"/>
            <a:ext cx="1676400" cy="369332"/>
          </a:xfrm>
          <a:prstGeom prst="rect">
            <a:avLst/>
          </a:prstGeom>
          <a:noFill/>
          <a:ln w="9525">
            <a:noFill/>
            <a:miter lim="800000"/>
            <a:headEnd/>
            <a:tailEnd/>
          </a:ln>
        </p:spPr>
        <p:txBody>
          <a:bodyPr>
            <a:prstTxWarp prst="textNoShape">
              <a:avLst/>
            </a:prstTxWarp>
            <a:spAutoFit/>
          </a:bodyPr>
          <a:lstStyle/>
          <a:p>
            <a:r>
              <a:rPr lang="en-US" dirty="0">
                <a:solidFill>
                  <a:srgbClr val="0067AC"/>
                </a:solidFill>
              </a:rPr>
              <a:t>Human Health</a:t>
            </a:r>
          </a:p>
        </p:txBody>
      </p:sp>
      <p:sp>
        <p:nvSpPr>
          <p:cNvPr id="60427" name="TextBox 11"/>
          <p:cNvSpPr txBox="1">
            <a:spLocks noChangeArrowheads="1"/>
          </p:cNvSpPr>
          <p:nvPr/>
        </p:nvSpPr>
        <p:spPr bwMode="auto">
          <a:xfrm>
            <a:off x="5379004" y="6488668"/>
            <a:ext cx="1676400" cy="369332"/>
          </a:xfrm>
          <a:prstGeom prst="rect">
            <a:avLst/>
          </a:prstGeom>
          <a:noFill/>
          <a:ln w="9525">
            <a:noFill/>
            <a:miter lim="800000"/>
            <a:headEnd/>
            <a:tailEnd/>
          </a:ln>
        </p:spPr>
        <p:txBody>
          <a:bodyPr>
            <a:prstTxWarp prst="textNoShape">
              <a:avLst/>
            </a:prstTxWarp>
            <a:spAutoFit/>
          </a:bodyPr>
          <a:lstStyle/>
          <a:p>
            <a:pPr algn="ctr"/>
            <a:r>
              <a:rPr lang="en-US" dirty="0">
                <a:solidFill>
                  <a:srgbClr val="0067AC"/>
                </a:solidFill>
              </a:rPr>
              <a:t>Society</a:t>
            </a:r>
          </a:p>
        </p:txBody>
      </p:sp>
      <p:sp>
        <p:nvSpPr>
          <p:cNvPr id="12" name="TextBox 11"/>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157573"/>
            <a:ext cx="9144000" cy="4700427"/>
          </a:xfrm>
          <a:prstGeom prst="rect">
            <a:avLst/>
          </a:prstGeom>
          <a:noFill/>
          <a:ln w="9525">
            <a:noFill/>
            <a:miter lim="800000"/>
            <a:headEnd/>
            <a:tailEnd/>
          </a:ln>
        </p:spPr>
      </p:pic>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157573"/>
            <a:ext cx="9144000" cy="4700427"/>
          </a:xfrm>
          <a:prstGeom prst="rect">
            <a:avLst/>
          </a:prstGeom>
          <a:noFill/>
          <a:ln w="9525">
            <a:noFill/>
            <a:miter lim="800000"/>
            <a:headEnd/>
            <a:tailEnd/>
          </a:ln>
        </p:spPr>
      </p:pic>
      <p:sp>
        <p:nvSpPr>
          <p:cNvPr id="64516" name="TextBox 3"/>
          <p:cNvSpPr txBox="1">
            <a:spLocks noChangeArrowheads="1"/>
          </p:cNvSpPr>
          <p:nvPr/>
        </p:nvSpPr>
        <p:spPr bwMode="auto">
          <a:xfrm>
            <a:off x="831451" y="5475288"/>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31.5”</a:t>
            </a:r>
          </a:p>
        </p:txBody>
      </p:sp>
      <p:cxnSp>
        <p:nvCxnSpPr>
          <p:cNvPr id="64517" name="Straight Arrow Connector 5"/>
          <p:cNvCxnSpPr>
            <a:cxnSpLocks noChangeShapeType="1"/>
          </p:cNvCxnSpPr>
          <p:nvPr/>
        </p:nvCxnSpPr>
        <p:spPr bwMode="auto">
          <a:xfrm rot="16200000" flipV="1">
            <a:off x="590151" y="4737100"/>
            <a:ext cx="838200" cy="355600"/>
          </a:xfrm>
          <a:prstGeom prst="straightConnector1">
            <a:avLst/>
          </a:prstGeom>
          <a:noFill/>
          <a:ln w="28575">
            <a:solidFill>
              <a:srgbClr val="FF0000"/>
            </a:solidFill>
            <a:round/>
            <a:headEnd/>
            <a:tailEnd type="arrow" w="med" len="med"/>
          </a:ln>
        </p:spPr>
      </p:cxnSp>
      <p:sp>
        <p:nvSpPr>
          <p:cNvPr id="64518" name="TextBox 8"/>
          <p:cNvSpPr txBox="1">
            <a:spLocks noChangeArrowheads="1"/>
          </p:cNvSpPr>
          <p:nvPr/>
        </p:nvSpPr>
        <p:spPr bwMode="auto">
          <a:xfrm>
            <a:off x="7848600" y="4800600"/>
            <a:ext cx="690514" cy="369332"/>
          </a:xfrm>
          <a:prstGeom prst="rect">
            <a:avLst/>
          </a:prstGeom>
          <a:noFill/>
          <a:ln w="9525">
            <a:noFill/>
            <a:miter lim="800000"/>
            <a:headEnd/>
            <a:tailEnd/>
          </a:ln>
        </p:spPr>
        <p:txBody>
          <a:bodyPr wrap="none">
            <a:prstTxWarp prst="textNoShape">
              <a:avLst/>
            </a:prstTxWarp>
            <a:spAutoFit/>
          </a:bodyPr>
          <a:lstStyle/>
          <a:p>
            <a:r>
              <a:rPr lang="en-US" sz="1800" dirty="0" smtClean="0">
                <a:solidFill>
                  <a:srgbClr val="FF0000"/>
                </a:solidFill>
              </a:rPr>
              <a:t>34.0”</a:t>
            </a:r>
            <a:endParaRPr lang="en-US" sz="1800" dirty="0">
              <a:solidFill>
                <a:srgbClr val="FF0000"/>
              </a:solidFill>
            </a:endParaRPr>
          </a:p>
        </p:txBody>
      </p:sp>
      <p:cxnSp>
        <p:nvCxnSpPr>
          <p:cNvPr id="64519" name="Straight Arrow Connector 9"/>
          <p:cNvCxnSpPr>
            <a:cxnSpLocks noChangeShapeType="1"/>
          </p:cNvCxnSpPr>
          <p:nvPr/>
        </p:nvCxnSpPr>
        <p:spPr bwMode="auto">
          <a:xfrm rot="5400000" flipH="1" flipV="1">
            <a:off x="8178800" y="4292600"/>
            <a:ext cx="609600" cy="406400"/>
          </a:xfrm>
          <a:prstGeom prst="straightConnector1">
            <a:avLst/>
          </a:prstGeom>
          <a:noFill/>
          <a:ln w="28575">
            <a:solidFill>
              <a:srgbClr val="FF0000"/>
            </a:solidFill>
            <a:round/>
            <a:headEnd/>
            <a:tailEnd type="arrow" w="med" len="med"/>
          </a:ln>
        </p:spPr>
      </p:cxnSp>
      <p:sp>
        <p:nvSpPr>
          <p:cNvPr id="64520" name="TextBox 11"/>
          <p:cNvSpPr txBox="1">
            <a:spLocks noChangeArrowheads="1"/>
          </p:cNvSpPr>
          <p:nvPr/>
        </p:nvSpPr>
        <p:spPr bwMode="auto">
          <a:xfrm>
            <a:off x="3561184" y="5105400"/>
            <a:ext cx="129870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rPr>
              <a:t>8</a:t>
            </a:r>
            <a:r>
              <a:rPr lang="en-US" dirty="0" smtClean="0">
                <a:solidFill>
                  <a:srgbClr val="FF0000"/>
                </a:solidFill>
              </a:rPr>
              <a:t>% </a:t>
            </a:r>
            <a:r>
              <a:rPr lang="en-US" dirty="0">
                <a:solidFill>
                  <a:srgbClr val="FF0000"/>
                </a:solidFill>
              </a:rPr>
              <a:t>increase</a:t>
            </a:r>
          </a:p>
        </p:txBody>
      </p:sp>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3" descr="IA_total_avg_precip_1873.gif"/>
          <p:cNvPicPr>
            <a:picLocks noChangeAspect="1"/>
          </p:cNvPicPr>
          <p:nvPr/>
        </p:nvPicPr>
        <p:blipFill>
          <a:blip r:embed="rId2"/>
          <a:srcRect/>
          <a:stretch>
            <a:fillRect/>
          </a:stretch>
        </p:blipFill>
        <p:spPr bwMode="auto">
          <a:xfrm>
            <a:off x="0" y="2120586"/>
            <a:ext cx="9144000" cy="4737413"/>
          </a:xfrm>
          <a:prstGeom prst="rect">
            <a:avLst/>
          </a:prstGeom>
          <a:noFill/>
          <a:ln w="9525">
            <a:noFill/>
            <a:miter lim="800000"/>
            <a:headEnd/>
            <a:tailEnd/>
          </a:ln>
        </p:spPr>
      </p:pic>
      <p:sp>
        <p:nvSpPr>
          <p:cNvPr id="66565" name="TextBox 4"/>
          <p:cNvSpPr txBox="1">
            <a:spLocks noChangeArrowheads="1"/>
          </p:cNvSpPr>
          <p:nvPr/>
        </p:nvSpPr>
        <p:spPr bwMode="auto">
          <a:xfrm>
            <a:off x="2743200" y="2821781"/>
            <a:ext cx="2514600" cy="461963"/>
          </a:xfrm>
          <a:prstGeom prst="rect">
            <a:avLst/>
          </a:prstGeom>
          <a:noFill/>
          <a:ln w="9525">
            <a:noFill/>
            <a:miter lim="800000"/>
            <a:headEnd/>
            <a:tailEnd/>
          </a:ln>
        </p:spPr>
        <p:txBody>
          <a:bodyPr>
            <a:prstTxWarp prst="textNoShape">
              <a:avLst/>
            </a:prstTxWarp>
            <a:spAutoFit/>
          </a:bodyPr>
          <a:lstStyle/>
          <a:p>
            <a:r>
              <a:rPr lang="en-US" dirty="0">
                <a:solidFill>
                  <a:srgbClr val="FF0000"/>
                </a:solidFill>
              </a:rPr>
              <a:t>Totals above 40”</a:t>
            </a:r>
          </a:p>
        </p:txBody>
      </p:sp>
      <p:sp>
        <p:nvSpPr>
          <p:cNvPr id="66567" name="Oval 3"/>
          <p:cNvSpPr>
            <a:spLocks noChangeArrowheads="1"/>
          </p:cNvSpPr>
          <p:nvPr/>
        </p:nvSpPr>
        <p:spPr bwMode="auto">
          <a:xfrm>
            <a:off x="762000" y="2935288"/>
            <a:ext cx="1981200" cy="5334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66568" name="TextBox 7"/>
          <p:cNvSpPr txBox="1">
            <a:spLocks noChangeArrowheads="1"/>
          </p:cNvSpPr>
          <p:nvPr/>
        </p:nvSpPr>
        <p:spPr bwMode="auto">
          <a:xfrm>
            <a:off x="1295400" y="3098800"/>
            <a:ext cx="941388"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 years</a:t>
            </a:r>
          </a:p>
        </p:txBody>
      </p:sp>
      <p:sp>
        <p:nvSpPr>
          <p:cNvPr id="10"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3" descr="IA_total_avg_precip_1873.gif"/>
          <p:cNvPicPr>
            <a:picLocks noChangeAspect="1"/>
          </p:cNvPicPr>
          <p:nvPr/>
        </p:nvPicPr>
        <p:blipFill>
          <a:blip r:embed="rId2"/>
          <a:srcRect/>
          <a:stretch>
            <a:fillRect/>
          </a:stretch>
        </p:blipFill>
        <p:spPr bwMode="auto">
          <a:xfrm>
            <a:off x="0" y="2120586"/>
            <a:ext cx="9144000" cy="4737413"/>
          </a:xfrm>
          <a:prstGeom prst="rect">
            <a:avLst/>
          </a:prstGeom>
          <a:noFill/>
          <a:ln w="9525">
            <a:noFill/>
            <a:miter lim="800000"/>
            <a:headEnd/>
            <a:tailEnd/>
          </a:ln>
        </p:spPr>
      </p:pic>
      <p:sp>
        <p:nvSpPr>
          <p:cNvPr id="66564" name="Oval 3"/>
          <p:cNvSpPr>
            <a:spLocks noChangeArrowheads="1"/>
          </p:cNvSpPr>
          <p:nvPr/>
        </p:nvSpPr>
        <p:spPr bwMode="auto">
          <a:xfrm>
            <a:off x="5105400" y="2821781"/>
            <a:ext cx="3810000" cy="11430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66565" name="TextBox 4"/>
          <p:cNvSpPr txBox="1">
            <a:spLocks noChangeArrowheads="1"/>
          </p:cNvSpPr>
          <p:nvPr/>
        </p:nvSpPr>
        <p:spPr bwMode="auto">
          <a:xfrm>
            <a:off x="2743200" y="2821781"/>
            <a:ext cx="2514600" cy="461963"/>
          </a:xfrm>
          <a:prstGeom prst="rect">
            <a:avLst/>
          </a:prstGeom>
          <a:noFill/>
          <a:ln w="9525">
            <a:noFill/>
            <a:miter lim="800000"/>
            <a:headEnd/>
            <a:tailEnd/>
          </a:ln>
        </p:spPr>
        <p:txBody>
          <a:bodyPr>
            <a:prstTxWarp prst="textNoShape">
              <a:avLst/>
            </a:prstTxWarp>
            <a:spAutoFit/>
          </a:bodyPr>
          <a:lstStyle/>
          <a:p>
            <a:r>
              <a:rPr lang="en-US" dirty="0">
                <a:solidFill>
                  <a:srgbClr val="FF0000"/>
                </a:solidFill>
              </a:rPr>
              <a:t>Totals above 40”</a:t>
            </a:r>
          </a:p>
        </p:txBody>
      </p:sp>
      <p:sp>
        <p:nvSpPr>
          <p:cNvPr id="66566" name="TextBox 5"/>
          <p:cNvSpPr txBox="1">
            <a:spLocks noChangeArrowheads="1"/>
          </p:cNvSpPr>
          <p:nvPr/>
        </p:nvSpPr>
        <p:spPr bwMode="auto">
          <a:xfrm>
            <a:off x="6096000" y="2821781"/>
            <a:ext cx="1193800"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8 years</a:t>
            </a:r>
          </a:p>
        </p:txBody>
      </p:sp>
      <p:sp>
        <p:nvSpPr>
          <p:cNvPr id="66567" name="Oval 3"/>
          <p:cNvSpPr>
            <a:spLocks noChangeArrowheads="1"/>
          </p:cNvSpPr>
          <p:nvPr/>
        </p:nvSpPr>
        <p:spPr bwMode="auto">
          <a:xfrm>
            <a:off x="762000" y="2935288"/>
            <a:ext cx="1981200" cy="5334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66568" name="TextBox 7"/>
          <p:cNvSpPr txBox="1">
            <a:spLocks noChangeArrowheads="1"/>
          </p:cNvSpPr>
          <p:nvPr/>
        </p:nvSpPr>
        <p:spPr bwMode="auto">
          <a:xfrm>
            <a:off x="1295400" y="3098800"/>
            <a:ext cx="941388"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 years</a:t>
            </a:r>
          </a:p>
        </p:txBody>
      </p:sp>
      <p:sp>
        <p:nvSpPr>
          <p:cNvPr id="10"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2" name="Content Placeholder 2"/>
          <p:cNvSpPr>
            <a:spLocks noGrp="1"/>
          </p:cNvSpPr>
          <p:nvPr>
            <p:ph idx="4294967295"/>
          </p:nvPr>
        </p:nvSpPr>
        <p:spPr>
          <a:xfrm>
            <a:off x="152400" y="2143514"/>
            <a:ext cx="8382000" cy="4714486"/>
          </a:xfrm>
        </p:spPr>
        <p:txBody>
          <a:bodyPr>
            <a:normAutofit/>
          </a:bodyPr>
          <a:lstStyle/>
          <a:p>
            <a:pPr eaLnBrk="1" hangingPunct="1">
              <a:buFont typeface="Arial" pitchFamily="-111" charset="0"/>
              <a:buNone/>
              <a:defRPr/>
            </a:pPr>
            <a:r>
              <a:rPr lang="en-US" sz="2000" b="1" dirty="0" smtClean="0">
                <a:solidFill>
                  <a:srgbClr val="0067AC"/>
                </a:solidFill>
                <a:ea typeface="ＭＳ Ｐゴシック" pitchFamily="58" charset="-128"/>
              </a:rPr>
              <a:t>Temperature rise</a:t>
            </a:r>
          </a:p>
          <a:p>
            <a:pPr eaLnBrk="1" hangingPunct="1">
              <a:buFont typeface="Arial" pitchFamily="-111" charset="0"/>
              <a:buNone/>
              <a:defRPr/>
            </a:pPr>
            <a:r>
              <a:rPr lang="en-US" sz="2000" b="1" dirty="0" smtClean="0">
                <a:solidFill>
                  <a:srgbClr val="0067AC"/>
                </a:solidFill>
                <a:ea typeface="ＭＳ Ｐゴシック" pitchFamily="58" charset="-128"/>
              </a:rPr>
              <a:t>Sea-level rise</a:t>
            </a:r>
          </a:p>
          <a:p>
            <a:pPr eaLnBrk="1" hangingPunct="1">
              <a:buFont typeface="Arial" pitchFamily="-111" charset="0"/>
              <a:buNone/>
              <a:defRPr/>
            </a:pPr>
            <a:r>
              <a:rPr lang="en-US" sz="2000" b="1" dirty="0" smtClean="0">
                <a:solidFill>
                  <a:srgbClr val="0067AC"/>
                </a:solidFill>
                <a:ea typeface="ＭＳ Ｐゴシック" pitchFamily="58" charset="-128"/>
              </a:rPr>
              <a:t>Increase in heavy downpours</a:t>
            </a:r>
          </a:p>
          <a:p>
            <a:pPr eaLnBrk="1" hangingPunct="1">
              <a:buFont typeface="Arial" pitchFamily="-111" charset="0"/>
              <a:buNone/>
              <a:defRPr/>
            </a:pPr>
            <a:r>
              <a:rPr lang="en-US" sz="2000" b="1" dirty="0" smtClean="0">
                <a:solidFill>
                  <a:srgbClr val="0067AC"/>
                </a:solidFill>
                <a:ea typeface="ＭＳ Ｐゴシック" pitchFamily="58" charset="-128"/>
              </a:rPr>
              <a:t>Rapidly retreating glaciers</a:t>
            </a:r>
          </a:p>
          <a:p>
            <a:pPr eaLnBrk="1" hangingPunct="1">
              <a:buFont typeface="Arial" pitchFamily="-111" charset="0"/>
              <a:buNone/>
              <a:defRPr/>
            </a:pPr>
            <a:r>
              <a:rPr lang="en-US" sz="2000" b="1" dirty="0" smtClean="0">
                <a:solidFill>
                  <a:srgbClr val="0067AC"/>
                </a:solidFill>
                <a:ea typeface="ＭＳ Ｐゴシック" pitchFamily="58" charset="-128"/>
              </a:rPr>
              <a:t>Thawing permafrost</a:t>
            </a:r>
          </a:p>
          <a:p>
            <a:pPr eaLnBrk="1" hangingPunct="1">
              <a:buFont typeface="Arial" pitchFamily="-111" charset="0"/>
              <a:buNone/>
              <a:defRPr/>
            </a:pPr>
            <a:r>
              <a:rPr lang="en-US" sz="2000" b="1" dirty="0" smtClean="0">
                <a:solidFill>
                  <a:srgbClr val="0067AC"/>
                </a:solidFill>
                <a:ea typeface="ＭＳ Ｐゴシック" pitchFamily="58" charset="-128"/>
              </a:rPr>
              <a:t>Lengthening growing</a:t>
            </a:r>
            <a:br>
              <a:rPr lang="en-US" sz="2000" b="1" dirty="0" smtClean="0">
                <a:solidFill>
                  <a:srgbClr val="0067AC"/>
                </a:solidFill>
                <a:ea typeface="ＭＳ Ｐゴシック" pitchFamily="58" charset="-128"/>
              </a:rPr>
            </a:br>
            <a:r>
              <a:rPr lang="en-US" sz="2000" b="1" dirty="0" smtClean="0">
                <a:solidFill>
                  <a:srgbClr val="0067AC"/>
                </a:solidFill>
                <a:ea typeface="ＭＳ Ｐゴシック" pitchFamily="58" charset="-128"/>
              </a:rPr>
              <a:t>season</a:t>
            </a:r>
          </a:p>
          <a:p>
            <a:pPr eaLnBrk="1" hangingPunct="1">
              <a:buFont typeface="Arial" pitchFamily="-111" charset="0"/>
              <a:buNone/>
              <a:defRPr/>
            </a:pPr>
            <a:r>
              <a:rPr lang="en-US" sz="2000" b="1" dirty="0" smtClean="0">
                <a:solidFill>
                  <a:srgbClr val="0067AC"/>
                </a:solidFill>
                <a:ea typeface="ＭＳ Ｐゴシック" pitchFamily="58" charset="-128"/>
              </a:rPr>
              <a:t>Lengthening ice-free season</a:t>
            </a:r>
            <a:br>
              <a:rPr lang="en-US" sz="2000" b="1" dirty="0" smtClean="0">
                <a:solidFill>
                  <a:srgbClr val="0067AC"/>
                </a:solidFill>
                <a:ea typeface="ＭＳ Ｐゴシック" pitchFamily="58" charset="-128"/>
              </a:rPr>
            </a:br>
            <a:r>
              <a:rPr lang="en-US" sz="2000" b="1" dirty="0" smtClean="0">
                <a:solidFill>
                  <a:srgbClr val="0067AC"/>
                </a:solidFill>
                <a:ea typeface="ＭＳ Ｐゴシック" pitchFamily="58" charset="-128"/>
              </a:rPr>
              <a:t>in the ocean and on lakes</a:t>
            </a:r>
            <a:br>
              <a:rPr lang="en-US" sz="2000" b="1" dirty="0" smtClean="0">
                <a:solidFill>
                  <a:srgbClr val="0067AC"/>
                </a:solidFill>
                <a:ea typeface="ＭＳ Ｐゴシック" pitchFamily="58" charset="-128"/>
              </a:rPr>
            </a:br>
            <a:r>
              <a:rPr lang="en-US" sz="2000" b="1" dirty="0" smtClean="0">
                <a:solidFill>
                  <a:srgbClr val="0067AC"/>
                </a:solidFill>
                <a:ea typeface="ＭＳ Ｐゴシック" pitchFamily="58" charset="-128"/>
              </a:rPr>
              <a:t>and rivers</a:t>
            </a:r>
          </a:p>
          <a:p>
            <a:pPr eaLnBrk="1" hangingPunct="1">
              <a:buFont typeface="Arial" pitchFamily="-111" charset="0"/>
              <a:buNone/>
              <a:defRPr/>
            </a:pPr>
            <a:r>
              <a:rPr lang="en-US" sz="2000" b="1" dirty="0" smtClean="0">
                <a:solidFill>
                  <a:srgbClr val="0067AC"/>
                </a:solidFill>
                <a:ea typeface="ＭＳ Ｐゴシック" pitchFamily="58" charset="-128"/>
              </a:rPr>
              <a:t>Earlier snowmelt</a:t>
            </a:r>
          </a:p>
          <a:p>
            <a:pPr eaLnBrk="1" hangingPunct="1">
              <a:buFont typeface="Arial" pitchFamily="-111" charset="0"/>
              <a:buNone/>
              <a:defRPr/>
            </a:pPr>
            <a:r>
              <a:rPr lang="en-US" sz="2000" b="1" dirty="0" smtClean="0">
                <a:solidFill>
                  <a:srgbClr val="0067AC"/>
                </a:solidFill>
                <a:ea typeface="ＭＳ Ｐゴシック" pitchFamily="58" charset="-128"/>
              </a:rPr>
              <a:t>Changes in river flows</a:t>
            </a:r>
          </a:p>
          <a:p>
            <a:pPr eaLnBrk="1" hangingPunct="1">
              <a:buFont typeface="Arial" pitchFamily="-111" charset="0"/>
              <a:buNone/>
              <a:defRPr/>
            </a:pPr>
            <a:r>
              <a:rPr lang="en-US" sz="2000" b="1" dirty="0" smtClean="0">
                <a:solidFill>
                  <a:srgbClr val="0067AC"/>
                </a:solidFill>
                <a:ea typeface="ＭＳ Ｐゴシック" pitchFamily="58" charset="-128"/>
              </a:rPr>
              <a:t>Plants blooming earlier; animals, birds and fish moving northward</a:t>
            </a:r>
          </a:p>
          <a:p>
            <a:pPr eaLnBrk="1" hangingPunct="1">
              <a:buFont typeface="Arial" pitchFamily="-111" charset="0"/>
              <a:buNone/>
              <a:defRPr/>
            </a:pPr>
            <a:endParaRPr lang="en-US" sz="2300" b="1" dirty="0" smtClean="0">
              <a:solidFill>
                <a:srgbClr val="DAF3FE"/>
              </a:solidFill>
              <a:ea typeface="ＭＳ Ｐゴシック" pitchFamily="58" charset="-128"/>
            </a:endParaRPr>
          </a:p>
        </p:txBody>
      </p:sp>
      <p:sp>
        <p:nvSpPr>
          <p:cNvPr id="23560" name="TextBox 6"/>
          <p:cNvSpPr txBox="1">
            <a:spLocks noChangeArrowheads="1"/>
          </p:cNvSpPr>
          <p:nvPr/>
        </p:nvSpPr>
        <p:spPr bwMode="auto">
          <a:xfrm>
            <a:off x="0" y="1065601"/>
            <a:ext cx="8991600" cy="1077913"/>
          </a:xfrm>
          <a:prstGeom prst="rect">
            <a:avLst/>
          </a:prstGeom>
          <a:noFill/>
          <a:ln w="9525">
            <a:noFill/>
            <a:miter lim="800000"/>
            <a:headEnd/>
            <a:tailEnd/>
          </a:ln>
        </p:spPr>
        <p:txBody>
          <a:bodyPr>
            <a:prstTxWarp prst="textNoShape">
              <a:avLst/>
            </a:prstTxWarp>
            <a:spAutoFit/>
          </a:bodyPr>
          <a:lstStyle/>
          <a:p>
            <a:pPr algn="ctr">
              <a:defRPr/>
            </a:pPr>
            <a:r>
              <a:rPr lang="en-US" sz="32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Climate changes are underway in the U.S. and are projected to grow</a:t>
            </a:r>
          </a:p>
        </p:txBody>
      </p:sp>
      <p:pic>
        <p:nvPicPr>
          <p:cNvPr id="11" name="Picture 2" descr="Increases-in-heavy-precip_PAGE-32.gif"/>
          <p:cNvPicPr>
            <a:picLocks noChangeAspect="1"/>
          </p:cNvPicPr>
          <p:nvPr/>
        </p:nvPicPr>
        <p:blipFill>
          <a:blip r:embed="rId3"/>
          <a:srcRect l="4576" t="3703" r="3030" b="2864"/>
          <a:stretch>
            <a:fillRect/>
          </a:stretch>
        </p:blipFill>
        <p:spPr bwMode="auto">
          <a:xfrm>
            <a:off x="4495800" y="2143514"/>
            <a:ext cx="4487863" cy="4094163"/>
          </a:xfrm>
          <a:prstGeom prst="rect">
            <a:avLst/>
          </a:prstGeom>
          <a:solidFill>
            <a:schemeClr val="bg1"/>
          </a:solidFill>
          <a:ln w="28575">
            <a:solidFill>
              <a:schemeClr val="tx2">
                <a:lumMod val="40000"/>
                <a:lumOff val="60000"/>
              </a:schemeClr>
            </a:solidFill>
            <a:miter lim="800000"/>
            <a:headEnd/>
            <a:tailEnd/>
          </a:ln>
        </p:spPr>
      </p:pic>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70660" name="TextBox 3"/>
          <p:cNvSpPr txBox="1">
            <a:spLocks noChangeArrowheads="1"/>
          </p:cNvSpPr>
          <p:nvPr/>
        </p:nvSpPr>
        <p:spPr bwMode="auto">
          <a:xfrm>
            <a:off x="1066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28.0”</a:t>
            </a:r>
          </a:p>
        </p:txBody>
      </p:sp>
      <p:sp>
        <p:nvSpPr>
          <p:cNvPr id="70661" name="TextBox 4"/>
          <p:cNvSpPr txBox="1">
            <a:spLocks noChangeArrowheads="1"/>
          </p:cNvSpPr>
          <p:nvPr/>
        </p:nvSpPr>
        <p:spPr bwMode="auto">
          <a:xfrm>
            <a:off x="7289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37.0”</a:t>
            </a:r>
          </a:p>
        </p:txBody>
      </p:sp>
      <p:cxnSp>
        <p:nvCxnSpPr>
          <p:cNvPr id="70662" name="Straight Arrow Connector 5"/>
          <p:cNvCxnSpPr>
            <a:cxnSpLocks noChangeShapeType="1"/>
          </p:cNvCxnSpPr>
          <p:nvPr/>
        </p:nvCxnSpPr>
        <p:spPr bwMode="auto">
          <a:xfrm rot="16200000" flipV="1">
            <a:off x="342900" y="5158226"/>
            <a:ext cx="1066800" cy="381000"/>
          </a:xfrm>
          <a:prstGeom prst="straightConnector1">
            <a:avLst/>
          </a:prstGeom>
          <a:noFill/>
          <a:ln w="28575">
            <a:solidFill>
              <a:srgbClr val="FF0000"/>
            </a:solidFill>
            <a:round/>
            <a:headEnd/>
            <a:tailEnd type="arrow" w="med" len="med"/>
          </a:ln>
        </p:spPr>
      </p:cxnSp>
      <p:cxnSp>
        <p:nvCxnSpPr>
          <p:cNvPr id="70663" name="Straight Arrow Connector 7"/>
          <p:cNvCxnSpPr>
            <a:cxnSpLocks noChangeShapeType="1"/>
          </p:cNvCxnSpPr>
          <p:nvPr/>
        </p:nvCxnSpPr>
        <p:spPr bwMode="auto">
          <a:xfrm rot="5400000" flipH="1" flipV="1">
            <a:off x="7411376" y="4724374"/>
            <a:ext cx="1480677" cy="834829"/>
          </a:xfrm>
          <a:prstGeom prst="straightConnector1">
            <a:avLst/>
          </a:prstGeom>
          <a:noFill/>
          <a:ln w="28575">
            <a:solidFill>
              <a:srgbClr val="FF0000"/>
            </a:solidFill>
            <a:round/>
            <a:headEnd/>
            <a:tailEnd type="arrow" w="med" len="med"/>
          </a:ln>
        </p:spPr>
      </p:cxnSp>
      <p:sp>
        <p:nvSpPr>
          <p:cNvPr id="70664" name="TextBox 9"/>
          <p:cNvSpPr txBox="1">
            <a:spLocks noChangeArrowheads="1"/>
          </p:cNvSpPr>
          <p:nvPr/>
        </p:nvSpPr>
        <p:spPr bwMode="auto">
          <a:xfrm>
            <a:off x="3581400" y="5790051"/>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32% increase</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2706" name="Picture 2" descr="crp_cold_season_precip_1896_inches 1"/>
          <p:cNvPicPr>
            <a:picLocks noChangeAspect="1" noChangeArrowheads="1"/>
          </p:cNvPicPr>
          <p:nvPr/>
        </p:nvPicPr>
        <p:blipFill>
          <a:blip r:embed="rId3"/>
          <a:srcRect/>
          <a:stretch>
            <a:fillRect/>
          </a:stretch>
        </p:blipFill>
        <p:spPr bwMode="auto">
          <a:xfrm>
            <a:off x="0" y="1763044"/>
            <a:ext cx="9182100" cy="5094955"/>
          </a:xfrm>
          <a:prstGeom prst="rect">
            <a:avLst/>
          </a:prstGeom>
          <a:noFill/>
          <a:ln w="9525">
            <a:noFill/>
            <a:miter lim="800000"/>
            <a:headEnd/>
            <a:tailEnd/>
          </a:ln>
        </p:spPr>
      </p:pic>
      <p:cxnSp>
        <p:nvCxnSpPr>
          <p:cNvPr id="72708" name="Straight Arrow Connector 5"/>
          <p:cNvCxnSpPr>
            <a:cxnSpLocks noChangeShapeType="1"/>
          </p:cNvCxnSpPr>
          <p:nvPr/>
        </p:nvCxnSpPr>
        <p:spPr bwMode="auto">
          <a:xfrm rot="16200000" flipV="1">
            <a:off x="533400" y="5105400"/>
            <a:ext cx="1066800" cy="762000"/>
          </a:xfrm>
          <a:prstGeom prst="straightConnector1">
            <a:avLst/>
          </a:prstGeom>
          <a:noFill/>
          <a:ln w="28575">
            <a:solidFill>
              <a:srgbClr val="FF0000"/>
            </a:solidFill>
            <a:round/>
            <a:headEnd/>
            <a:tailEnd type="arrow" w="med" len="med"/>
          </a:ln>
        </p:spPr>
      </p:cxnSp>
      <p:sp>
        <p:nvSpPr>
          <p:cNvPr id="72709" name="TextBox 3"/>
          <p:cNvSpPr txBox="1">
            <a:spLocks noChangeArrowheads="1"/>
          </p:cNvSpPr>
          <p:nvPr/>
        </p:nvSpPr>
        <p:spPr bwMode="auto">
          <a:xfrm>
            <a:off x="1447800" y="5872163"/>
            <a:ext cx="5873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7.8”</a:t>
            </a:r>
          </a:p>
        </p:txBody>
      </p:sp>
      <p:sp>
        <p:nvSpPr>
          <p:cNvPr id="72710" name="TextBox 9"/>
          <p:cNvSpPr txBox="1">
            <a:spLocks noChangeArrowheads="1"/>
          </p:cNvSpPr>
          <p:nvPr/>
        </p:nvSpPr>
        <p:spPr bwMode="auto">
          <a:xfrm>
            <a:off x="3581400" y="5641181"/>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51% increase</a:t>
            </a:r>
          </a:p>
        </p:txBody>
      </p:sp>
      <p:cxnSp>
        <p:nvCxnSpPr>
          <p:cNvPr id="72711" name="Straight Arrow Connector 7"/>
          <p:cNvCxnSpPr>
            <a:cxnSpLocks noChangeShapeType="1"/>
          </p:cNvCxnSpPr>
          <p:nvPr/>
        </p:nvCxnSpPr>
        <p:spPr bwMode="auto">
          <a:xfrm rot="5400000" flipH="1" flipV="1">
            <a:off x="7528719" y="4790282"/>
            <a:ext cx="1369219" cy="794544"/>
          </a:xfrm>
          <a:prstGeom prst="straightConnector1">
            <a:avLst/>
          </a:prstGeom>
          <a:noFill/>
          <a:ln w="28575">
            <a:solidFill>
              <a:srgbClr val="FF0000"/>
            </a:solidFill>
            <a:round/>
            <a:headEnd/>
            <a:tailEnd type="arrow" w="med" len="med"/>
          </a:ln>
        </p:spPr>
      </p:cxnSp>
      <p:sp>
        <p:nvSpPr>
          <p:cNvPr id="72712" name="TextBox 4"/>
          <p:cNvSpPr txBox="1">
            <a:spLocks noChangeArrowheads="1"/>
          </p:cNvSpPr>
          <p:nvPr/>
        </p:nvSpPr>
        <p:spPr bwMode="auto">
          <a:xfrm>
            <a:off x="7119143" y="5733256"/>
            <a:ext cx="696913"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11.8”</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4754" name="Picture 2" descr="crp_warm_season_precip_1896_inches"/>
          <p:cNvPicPr>
            <a:picLocks noChangeAspect="1" noChangeArrowheads="1"/>
          </p:cNvPicPr>
          <p:nvPr/>
        </p:nvPicPr>
        <p:blipFill>
          <a:blip r:embed="rId3"/>
          <a:srcRect/>
          <a:stretch>
            <a:fillRect/>
          </a:stretch>
        </p:blipFill>
        <p:spPr bwMode="auto">
          <a:xfrm>
            <a:off x="0" y="1750716"/>
            <a:ext cx="9196388" cy="5107284"/>
          </a:xfrm>
          <a:prstGeom prst="rect">
            <a:avLst/>
          </a:prstGeom>
          <a:noFill/>
          <a:ln w="9525">
            <a:noFill/>
            <a:miter lim="800000"/>
            <a:headEnd/>
            <a:tailEnd/>
          </a:ln>
        </p:spPr>
      </p:pic>
      <p:cxnSp>
        <p:nvCxnSpPr>
          <p:cNvPr id="74756" name="Straight Arrow Connector 5"/>
          <p:cNvCxnSpPr>
            <a:cxnSpLocks noChangeShapeType="1"/>
          </p:cNvCxnSpPr>
          <p:nvPr/>
        </p:nvCxnSpPr>
        <p:spPr bwMode="auto">
          <a:xfrm rot="16200000" flipV="1">
            <a:off x="533400" y="5181600"/>
            <a:ext cx="1066800" cy="762000"/>
          </a:xfrm>
          <a:prstGeom prst="straightConnector1">
            <a:avLst/>
          </a:prstGeom>
          <a:noFill/>
          <a:ln w="28575">
            <a:solidFill>
              <a:srgbClr val="FF0000"/>
            </a:solidFill>
            <a:round/>
            <a:headEnd/>
            <a:tailEnd type="arrow" w="med" len="med"/>
          </a:ln>
        </p:spPr>
      </p:cxnSp>
      <p:sp>
        <p:nvSpPr>
          <p:cNvPr id="74757" name="TextBox 3"/>
          <p:cNvSpPr txBox="1">
            <a:spLocks noChangeArrowheads="1"/>
          </p:cNvSpPr>
          <p:nvPr/>
        </p:nvSpPr>
        <p:spPr bwMode="auto">
          <a:xfrm>
            <a:off x="1524000" y="591105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20.2”</a:t>
            </a:r>
          </a:p>
        </p:txBody>
      </p:sp>
      <p:sp>
        <p:nvSpPr>
          <p:cNvPr id="74758" name="TextBox 9"/>
          <p:cNvSpPr txBox="1">
            <a:spLocks noChangeArrowheads="1"/>
          </p:cNvSpPr>
          <p:nvPr/>
        </p:nvSpPr>
        <p:spPr bwMode="auto">
          <a:xfrm>
            <a:off x="3581400" y="5701506"/>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34% increase</a:t>
            </a:r>
          </a:p>
        </p:txBody>
      </p:sp>
      <p:cxnSp>
        <p:nvCxnSpPr>
          <p:cNvPr id="74759" name="Straight Arrow Connector 7"/>
          <p:cNvCxnSpPr>
            <a:cxnSpLocks noChangeShapeType="1"/>
          </p:cNvCxnSpPr>
          <p:nvPr/>
        </p:nvCxnSpPr>
        <p:spPr bwMode="auto">
          <a:xfrm rot="5400000" flipH="1" flipV="1">
            <a:off x="7552928" y="4689872"/>
            <a:ext cx="1175544" cy="939800"/>
          </a:xfrm>
          <a:prstGeom prst="straightConnector1">
            <a:avLst/>
          </a:prstGeom>
          <a:noFill/>
          <a:ln w="28575">
            <a:solidFill>
              <a:srgbClr val="FF0000"/>
            </a:solidFill>
            <a:round/>
            <a:headEnd/>
            <a:tailEnd type="arrow" w="med" len="med"/>
          </a:ln>
        </p:spPr>
      </p:cxnSp>
      <p:sp>
        <p:nvSpPr>
          <p:cNvPr id="74760" name="TextBox 4"/>
          <p:cNvSpPr txBox="1">
            <a:spLocks noChangeArrowheads="1"/>
          </p:cNvSpPr>
          <p:nvPr/>
        </p:nvSpPr>
        <p:spPr bwMode="auto">
          <a:xfrm>
            <a:off x="6959600" y="5747544"/>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26.8”</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6802" name="Picture 4" descr="Extremes cover.tiff"/>
          <p:cNvPicPr>
            <a:picLocks noChangeAspect="1"/>
          </p:cNvPicPr>
          <p:nvPr/>
        </p:nvPicPr>
        <p:blipFill>
          <a:blip r:embed="rId2"/>
          <a:srcRect/>
          <a:stretch>
            <a:fillRect/>
          </a:stretch>
        </p:blipFill>
        <p:spPr bwMode="auto">
          <a:xfrm>
            <a:off x="0" y="1133562"/>
            <a:ext cx="4451015" cy="5724437"/>
          </a:xfrm>
          <a:prstGeom prst="rect">
            <a:avLst/>
          </a:prstGeom>
          <a:noFill/>
          <a:ln w="9525">
            <a:noFill/>
            <a:miter lim="800000"/>
            <a:headEnd/>
            <a:tailEnd/>
          </a:ln>
        </p:spPr>
      </p:pic>
      <p:sp>
        <p:nvSpPr>
          <p:cNvPr id="76803" name="TextBox 6"/>
          <p:cNvSpPr txBox="1">
            <a:spLocks noChangeArrowheads="1"/>
          </p:cNvSpPr>
          <p:nvPr/>
        </p:nvSpPr>
        <p:spPr bwMode="auto">
          <a:xfrm>
            <a:off x="4925070" y="1282215"/>
            <a:ext cx="3505200" cy="3140075"/>
          </a:xfrm>
          <a:prstGeom prst="rect">
            <a:avLst/>
          </a:prstGeom>
          <a:noFill/>
          <a:ln w="9525">
            <a:noFill/>
            <a:miter lim="800000"/>
            <a:headEnd/>
            <a:tailEnd/>
          </a:ln>
        </p:spPr>
        <p:txBody>
          <a:bodyPr>
            <a:prstTxWarp prst="textNoShape">
              <a:avLst/>
            </a:prstTxWarp>
            <a:spAutoFit/>
          </a:bodyPr>
          <a:lstStyle/>
          <a:p>
            <a:r>
              <a:rPr lang="en-US" sz="1800" dirty="0">
                <a:solidFill>
                  <a:srgbClr val="212189"/>
                </a:solidFill>
                <a:latin typeface="Calibri" pitchFamily="29" charset="0"/>
              </a:rPr>
              <a:t>“One of the clearest trends in the United States observational record is an increasing frequency and intensity of heavy precipitation events… Over the last century there was a 50% increase in the frequency of days with precipitation over 101.6 mm (four inches) in the upper </a:t>
            </a:r>
            <a:r>
              <a:rPr lang="en-US" sz="1800" dirty="0" err="1">
                <a:solidFill>
                  <a:srgbClr val="212189"/>
                </a:solidFill>
                <a:latin typeface="Calibri" pitchFamily="29" charset="0"/>
              </a:rPr>
              <a:t>midwestern</a:t>
            </a:r>
            <a:r>
              <a:rPr lang="en-US" sz="1800" dirty="0">
                <a:solidFill>
                  <a:srgbClr val="212189"/>
                </a:solidFill>
                <a:latin typeface="Calibri" pitchFamily="29" charset="0"/>
              </a:rPr>
              <a:t> U.S.; this trend is statistically significant “</a:t>
            </a:r>
          </a:p>
        </p:txBody>
      </p:sp>
      <p:pic>
        <p:nvPicPr>
          <p:cNvPr id="76804" name="Picture 4" descr="HeavyPrecipMap.tiff"/>
          <p:cNvPicPr>
            <a:picLocks noChangeAspect="1"/>
          </p:cNvPicPr>
          <p:nvPr/>
        </p:nvPicPr>
        <p:blipFill>
          <a:blip r:embed="rId3"/>
          <a:srcRect/>
          <a:stretch>
            <a:fillRect/>
          </a:stretch>
        </p:blipFill>
        <p:spPr bwMode="auto">
          <a:xfrm>
            <a:off x="6209142" y="4167199"/>
            <a:ext cx="2064073" cy="2188512"/>
          </a:xfrm>
          <a:prstGeom prst="rect">
            <a:avLst/>
          </a:prstGeom>
          <a:noFill/>
          <a:ln w="9525">
            <a:noFill/>
            <a:miter lim="800000"/>
            <a:headEnd/>
            <a:tailEnd/>
          </a:ln>
        </p:spPr>
      </p:pic>
      <p:sp>
        <p:nvSpPr>
          <p:cNvPr id="76805" name="TextBox 4"/>
          <p:cNvSpPr txBox="1">
            <a:spLocks noChangeArrowheads="1"/>
          </p:cNvSpPr>
          <p:nvPr/>
        </p:nvSpPr>
        <p:spPr bwMode="auto">
          <a:xfrm>
            <a:off x="5486400" y="6324600"/>
            <a:ext cx="3657600" cy="554038"/>
          </a:xfrm>
          <a:prstGeom prst="rect">
            <a:avLst/>
          </a:prstGeom>
          <a:noFill/>
          <a:ln w="9525">
            <a:noFill/>
            <a:miter lim="800000"/>
            <a:headEnd/>
            <a:tailEnd/>
          </a:ln>
        </p:spPr>
        <p:txBody>
          <a:bodyPr>
            <a:prstTxWarp prst="textNoShape">
              <a:avLst/>
            </a:prstTxWarp>
            <a:spAutoFit/>
          </a:bodyPr>
          <a:lstStyle/>
          <a:p>
            <a:r>
              <a:rPr lang="en-US" sz="1000">
                <a:solidFill>
                  <a:srgbClr val="B21524"/>
                </a:solidFill>
              </a:rPr>
              <a:t>Karl, T. R., J. M. Melillo, and T. C. Peterson, (eds.), 2009:  Global Climate Change Impacts in the United States. Cambridge University Press, 2009, 196pp.</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9874" name="Picture 2" descr="crp_precip_1895_ge3cm"/>
          <p:cNvPicPr>
            <a:picLocks noChangeAspect="1" noChangeArrowheads="1"/>
          </p:cNvPicPr>
          <p:nvPr/>
        </p:nvPicPr>
        <p:blipFill>
          <a:blip r:embed="rId3"/>
          <a:srcRect/>
          <a:stretch>
            <a:fillRect/>
          </a:stretch>
        </p:blipFill>
        <p:spPr bwMode="auto">
          <a:xfrm>
            <a:off x="0" y="1752600"/>
            <a:ext cx="9110663" cy="5105400"/>
          </a:xfrm>
          <a:prstGeom prst="rect">
            <a:avLst/>
          </a:prstGeom>
          <a:noFill/>
          <a:ln w="9525">
            <a:noFill/>
            <a:miter lim="800000"/>
            <a:headEnd/>
            <a:tailEnd/>
          </a:ln>
        </p:spPr>
      </p:pic>
      <p:sp>
        <p:nvSpPr>
          <p:cNvPr id="79876" name="TextBox 3"/>
          <p:cNvSpPr txBox="1">
            <a:spLocks noChangeArrowheads="1"/>
          </p:cNvSpPr>
          <p:nvPr/>
        </p:nvSpPr>
        <p:spPr bwMode="auto">
          <a:xfrm>
            <a:off x="1524002" y="58562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4.2 days</a:t>
            </a:r>
          </a:p>
        </p:txBody>
      </p:sp>
      <p:sp>
        <p:nvSpPr>
          <p:cNvPr id="79877" name="TextBox 9"/>
          <p:cNvSpPr txBox="1">
            <a:spLocks noChangeArrowheads="1"/>
          </p:cNvSpPr>
          <p:nvPr/>
        </p:nvSpPr>
        <p:spPr bwMode="auto">
          <a:xfrm>
            <a:off x="3581400" y="5856288"/>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57% increase</a:t>
            </a:r>
          </a:p>
        </p:txBody>
      </p:sp>
      <p:cxnSp>
        <p:nvCxnSpPr>
          <p:cNvPr id="79878" name="Straight Arrow Connector 7"/>
          <p:cNvCxnSpPr>
            <a:cxnSpLocks noChangeShapeType="1"/>
          </p:cNvCxnSpPr>
          <p:nvPr/>
        </p:nvCxnSpPr>
        <p:spPr bwMode="auto">
          <a:xfrm rot="5400000" flipH="1" flipV="1">
            <a:off x="7581900" y="4919663"/>
            <a:ext cx="1371600" cy="533400"/>
          </a:xfrm>
          <a:prstGeom prst="straightConnector1">
            <a:avLst/>
          </a:prstGeom>
          <a:noFill/>
          <a:ln w="28575">
            <a:solidFill>
              <a:srgbClr val="FF0000"/>
            </a:solidFill>
            <a:round/>
            <a:headEnd/>
            <a:tailEnd type="arrow" w="med" len="med"/>
          </a:ln>
        </p:spPr>
      </p:cxnSp>
      <p:sp>
        <p:nvSpPr>
          <p:cNvPr id="79879" name="TextBox 4"/>
          <p:cNvSpPr txBox="1">
            <a:spLocks noChangeArrowheads="1"/>
          </p:cNvSpPr>
          <p:nvPr/>
        </p:nvSpPr>
        <p:spPr bwMode="auto">
          <a:xfrm>
            <a:off x="6943725" y="57800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6.6 days</a:t>
            </a:r>
          </a:p>
        </p:txBody>
      </p:sp>
      <p:cxnSp>
        <p:nvCxnSpPr>
          <p:cNvPr id="79880" name="Straight Arrow Connector 7"/>
          <p:cNvCxnSpPr>
            <a:cxnSpLocks noChangeShapeType="1"/>
          </p:cNvCxnSpPr>
          <p:nvPr/>
        </p:nvCxnSpPr>
        <p:spPr bwMode="auto">
          <a:xfrm rot="10800000">
            <a:off x="609601" y="5143500"/>
            <a:ext cx="914400" cy="685800"/>
          </a:xfrm>
          <a:prstGeom prst="straightConnector1">
            <a:avLst/>
          </a:prstGeom>
          <a:noFill/>
          <a:ln w="28575">
            <a:solidFill>
              <a:srgbClr val="FF0000"/>
            </a:solidFill>
            <a:round/>
            <a:headEnd/>
            <a:tailEnd type="arrow" w="med" len="med"/>
          </a:ln>
        </p:spPr>
      </p:cxnSp>
      <p:sp>
        <p:nvSpPr>
          <p:cNvPr id="14"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9874" name="Picture 2" descr="crp_precip_1895_ge3cm"/>
          <p:cNvPicPr>
            <a:picLocks noChangeAspect="1" noChangeArrowheads="1"/>
          </p:cNvPicPr>
          <p:nvPr/>
        </p:nvPicPr>
        <p:blipFill>
          <a:blip r:embed="rId3"/>
          <a:srcRect/>
          <a:stretch>
            <a:fillRect/>
          </a:stretch>
        </p:blipFill>
        <p:spPr bwMode="auto">
          <a:xfrm>
            <a:off x="0" y="1752600"/>
            <a:ext cx="9110663" cy="5105400"/>
          </a:xfrm>
          <a:prstGeom prst="rect">
            <a:avLst/>
          </a:prstGeom>
          <a:noFill/>
          <a:ln w="9525">
            <a:noFill/>
            <a:miter lim="800000"/>
            <a:headEnd/>
            <a:tailEnd/>
          </a:ln>
        </p:spPr>
      </p:pic>
      <p:sp>
        <p:nvSpPr>
          <p:cNvPr id="79876" name="TextBox 3"/>
          <p:cNvSpPr txBox="1">
            <a:spLocks noChangeArrowheads="1"/>
          </p:cNvSpPr>
          <p:nvPr/>
        </p:nvSpPr>
        <p:spPr bwMode="auto">
          <a:xfrm>
            <a:off x="1524002" y="58562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4.2 days</a:t>
            </a:r>
          </a:p>
        </p:txBody>
      </p:sp>
      <p:sp>
        <p:nvSpPr>
          <p:cNvPr id="79877" name="TextBox 9"/>
          <p:cNvSpPr txBox="1">
            <a:spLocks noChangeArrowheads="1"/>
          </p:cNvSpPr>
          <p:nvPr/>
        </p:nvSpPr>
        <p:spPr bwMode="auto">
          <a:xfrm>
            <a:off x="3581400" y="5856288"/>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57% increase</a:t>
            </a:r>
          </a:p>
        </p:txBody>
      </p:sp>
      <p:cxnSp>
        <p:nvCxnSpPr>
          <p:cNvPr id="79878" name="Straight Arrow Connector 7"/>
          <p:cNvCxnSpPr>
            <a:cxnSpLocks noChangeShapeType="1"/>
          </p:cNvCxnSpPr>
          <p:nvPr/>
        </p:nvCxnSpPr>
        <p:spPr bwMode="auto">
          <a:xfrm rot="5400000" flipH="1" flipV="1">
            <a:off x="7581900" y="4919663"/>
            <a:ext cx="1371600" cy="533400"/>
          </a:xfrm>
          <a:prstGeom prst="straightConnector1">
            <a:avLst/>
          </a:prstGeom>
          <a:noFill/>
          <a:ln w="28575">
            <a:solidFill>
              <a:srgbClr val="FF0000"/>
            </a:solidFill>
            <a:round/>
            <a:headEnd/>
            <a:tailEnd type="arrow" w="med" len="med"/>
          </a:ln>
        </p:spPr>
      </p:cxnSp>
      <p:sp>
        <p:nvSpPr>
          <p:cNvPr id="79879" name="TextBox 4"/>
          <p:cNvSpPr txBox="1">
            <a:spLocks noChangeArrowheads="1"/>
          </p:cNvSpPr>
          <p:nvPr/>
        </p:nvSpPr>
        <p:spPr bwMode="auto">
          <a:xfrm>
            <a:off x="6943725" y="57800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6.6 days</a:t>
            </a:r>
          </a:p>
        </p:txBody>
      </p:sp>
      <p:cxnSp>
        <p:nvCxnSpPr>
          <p:cNvPr id="79880" name="Straight Arrow Connector 7"/>
          <p:cNvCxnSpPr>
            <a:cxnSpLocks noChangeShapeType="1"/>
          </p:cNvCxnSpPr>
          <p:nvPr/>
        </p:nvCxnSpPr>
        <p:spPr bwMode="auto">
          <a:xfrm rot="10800000">
            <a:off x="609601" y="5143500"/>
            <a:ext cx="914400" cy="685800"/>
          </a:xfrm>
          <a:prstGeom prst="straightConnector1">
            <a:avLst/>
          </a:prstGeom>
          <a:noFill/>
          <a:ln w="28575">
            <a:solidFill>
              <a:srgbClr val="FF0000"/>
            </a:solidFill>
            <a:round/>
            <a:headEnd/>
            <a:tailEnd type="arrow" w="med" len="med"/>
          </a:ln>
        </p:spPr>
      </p:cxnSp>
      <p:sp>
        <p:nvSpPr>
          <p:cNvPr id="79881" name="Oval 8"/>
          <p:cNvSpPr>
            <a:spLocks noChangeArrowheads="1"/>
          </p:cNvSpPr>
          <p:nvPr/>
        </p:nvSpPr>
        <p:spPr bwMode="auto">
          <a:xfrm>
            <a:off x="3733800" y="2214563"/>
            <a:ext cx="4876800" cy="2057400"/>
          </a:xfrm>
          <a:prstGeom prst="ellipse">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79882" name="Oval 10"/>
          <p:cNvSpPr>
            <a:spLocks noChangeArrowheads="1"/>
          </p:cNvSpPr>
          <p:nvPr/>
        </p:nvSpPr>
        <p:spPr bwMode="auto">
          <a:xfrm>
            <a:off x="533400" y="3433763"/>
            <a:ext cx="1219200" cy="838200"/>
          </a:xfrm>
          <a:prstGeom prst="ellipse">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79883" name="TextBox 11"/>
          <p:cNvSpPr txBox="1">
            <a:spLocks noChangeArrowheads="1"/>
          </p:cNvSpPr>
          <p:nvPr/>
        </p:nvSpPr>
        <p:spPr bwMode="auto">
          <a:xfrm>
            <a:off x="914400" y="3576637"/>
            <a:ext cx="355600"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2</a:t>
            </a:r>
          </a:p>
        </p:txBody>
      </p:sp>
      <p:sp>
        <p:nvSpPr>
          <p:cNvPr id="79884" name="TextBox 12"/>
          <p:cNvSpPr txBox="1">
            <a:spLocks noChangeArrowheads="1"/>
          </p:cNvSpPr>
          <p:nvPr/>
        </p:nvSpPr>
        <p:spPr bwMode="auto">
          <a:xfrm>
            <a:off x="5943600" y="2735263"/>
            <a:ext cx="504825"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11</a:t>
            </a:r>
          </a:p>
        </p:txBody>
      </p:sp>
      <p:sp>
        <p:nvSpPr>
          <p:cNvPr id="79885" name="TextBox 13"/>
          <p:cNvSpPr txBox="1">
            <a:spLocks noChangeArrowheads="1"/>
          </p:cNvSpPr>
          <p:nvPr/>
        </p:nvSpPr>
        <p:spPr bwMode="auto">
          <a:xfrm>
            <a:off x="990600" y="2735263"/>
            <a:ext cx="2743200" cy="830263"/>
          </a:xfrm>
          <a:prstGeom prst="rect">
            <a:avLst/>
          </a:prstGeom>
          <a:noFill/>
          <a:ln w="9525">
            <a:noFill/>
            <a:miter lim="800000"/>
            <a:headEnd/>
            <a:tailEnd/>
          </a:ln>
        </p:spPr>
        <p:txBody>
          <a:bodyPr>
            <a:prstTxWarp prst="textNoShape">
              <a:avLst/>
            </a:prstTxWarp>
            <a:spAutoFit/>
          </a:bodyPr>
          <a:lstStyle/>
          <a:p>
            <a:pPr algn="ctr"/>
            <a:r>
              <a:rPr lang="en-US" dirty="0">
                <a:solidFill>
                  <a:srgbClr val="FF0000"/>
                </a:solidFill>
              </a:rPr>
              <a:t>Years having more than 8 days</a:t>
            </a:r>
          </a:p>
        </p:txBody>
      </p:sp>
      <p:sp>
        <p:nvSpPr>
          <p:cNvPr id="14"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3"/>
          <a:srcRect/>
          <a:stretch>
            <a:fillRect/>
          </a:stretch>
        </p:blipFill>
        <p:spPr bwMode="auto">
          <a:xfrm>
            <a:off x="0" y="1245228"/>
            <a:ext cx="9144000" cy="5231772"/>
          </a:xfrm>
          <a:prstGeom prst="rect">
            <a:avLst/>
          </a:prstGeom>
          <a:noFill/>
          <a:ln w="9525">
            <a:noFill/>
            <a:miter lim="800000"/>
            <a:headEnd/>
            <a:tailEnd/>
          </a:ln>
        </p:spPr>
      </p:pic>
      <p:sp>
        <p:nvSpPr>
          <p:cNvPr id="82947" name="Text Box 3"/>
          <p:cNvSpPr txBox="1">
            <a:spLocks noChangeArrowheads="1"/>
          </p:cNvSpPr>
          <p:nvPr/>
        </p:nvSpPr>
        <p:spPr bwMode="auto">
          <a:xfrm>
            <a:off x="0" y="6477000"/>
            <a:ext cx="8915400" cy="336550"/>
          </a:xfrm>
          <a:prstGeom prst="rect">
            <a:avLst/>
          </a:prstGeom>
          <a:solidFill>
            <a:schemeClr val="bg1"/>
          </a:solidFill>
          <a:ln w="12700">
            <a:noFill/>
            <a:miter lim="800000"/>
            <a:headEnd/>
            <a:tailEnd/>
          </a:ln>
        </p:spPr>
        <p:txBody>
          <a:bodyPr>
            <a:prstTxWarp prst="textNoShape">
              <a:avLst/>
            </a:prstTxWarp>
            <a:spAutoFit/>
          </a:bodyPr>
          <a:lstStyle/>
          <a:p>
            <a:pPr>
              <a:spcBef>
                <a:spcPct val="50000"/>
              </a:spcBef>
            </a:pPr>
            <a:r>
              <a:rPr lang="en-US" sz="1600"/>
              <a:t>D. Herzmann, Iowa Environmental Mesonet</a:t>
            </a: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4994" name="Picture 2" descr="IA_frost_free_days_1893.gif"/>
          <p:cNvPicPr>
            <a:picLocks noChangeAspect="1"/>
          </p:cNvPicPr>
          <p:nvPr/>
        </p:nvPicPr>
        <p:blipFill>
          <a:blip r:embed="rId2"/>
          <a:srcRect/>
          <a:stretch>
            <a:fillRect/>
          </a:stretch>
        </p:blipFill>
        <p:spPr bwMode="auto">
          <a:xfrm>
            <a:off x="0" y="2034282"/>
            <a:ext cx="9144000" cy="4823717"/>
          </a:xfrm>
          <a:prstGeom prst="rect">
            <a:avLst/>
          </a:prstGeom>
          <a:noFill/>
          <a:ln w="9525">
            <a:noFill/>
            <a:miter lim="800000"/>
            <a:headEnd/>
            <a:tailEnd/>
          </a:ln>
        </p:spPr>
      </p:pic>
      <p:sp>
        <p:nvSpPr>
          <p:cNvPr id="84995" name="TextBox 3"/>
          <p:cNvSpPr txBox="1">
            <a:spLocks noChangeArrowheads="1"/>
          </p:cNvSpPr>
          <p:nvPr/>
        </p:nvSpPr>
        <p:spPr bwMode="auto">
          <a:xfrm>
            <a:off x="1178769" y="1326257"/>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000090"/>
                </a:solidFill>
                <a:ea typeface="Arial" pitchFamily="29" charset="0"/>
                <a:cs typeface="Arial" pitchFamily="29" charset="0"/>
              </a:rPr>
              <a:t>Iowa State</a:t>
            </a:r>
            <a:r>
              <a:rPr lang="en-US" sz="4000" b="1" dirty="0">
                <a:solidFill>
                  <a:srgbClr val="000090"/>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9664"/>
            <a:ext cx="8534400" cy="1143000"/>
          </a:xfrm>
        </p:spPr>
        <p:txBody>
          <a:bodyPr>
            <a:normAutofit fontScale="90000"/>
          </a:bodyPr>
          <a:lstStyle/>
          <a:p>
            <a:pPr>
              <a:defRPr/>
            </a:pPr>
            <a:r>
              <a:rPr lang="en-US" sz="3600" dirty="0" smtClean="0">
                <a:solidFill>
                  <a:srgbClr val="000090"/>
                </a:solidFill>
              </a:rPr>
              <a:t>Iowa Agricultural Producers’ Adaptations to Climate Change </a:t>
            </a:r>
            <a:endParaRPr lang="en-US" sz="3600" dirty="0">
              <a:solidFill>
                <a:srgbClr val="000090"/>
              </a:solidFill>
            </a:endParaRPr>
          </a:p>
        </p:txBody>
      </p:sp>
      <p:sp>
        <p:nvSpPr>
          <p:cNvPr id="3" name="Content Placeholder 2"/>
          <p:cNvSpPr>
            <a:spLocks noGrp="1"/>
          </p:cNvSpPr>
          <p:nvPr>
            <p:ph idx="1"/>
          </p:nvPr>
        </p:nvSpPr>
        <p:spPr>
          <a:xfrm>
            <a:off x="1371600" y="2463525"/>
            <a:ext cx="7391400" cy="4013475"/>
          </a:xfrm>
        </p:spPr>
        <p:txBody>
          <a:bodyPr>
            <a:normAutofit fontScale="85000" lnSpcReduction="10000"/>
          </a:bodyPr>
          <a:lstStyle/>
          <a:p>
            <a:pPr>
              <a:buFont typeface="Wingdings" pitchFamily="-112" charset="2"/>
              <a:buChar char=""/>
              <a:defRPr/>
            </a:pPr>
            <a:r>
              <a:rPr lang="en-US" sz="2000" dirty="0" smtClean="0">
                <a:solidFill>
                  <a:srgbClr val="000090"/>
                </a:solidFill>
              </a:rPr>
              <a:t>Longer growing season:  </a:t>
            </a:r>
            <a:r>
              <a:rPr lang="en-US" sz="2000" dirty="0" smtClean="0">
                <a:solidFill>
                  <a:srgbClr val="C2251F"/>
                </a:solidFill>
              </a:rPr>
              <a:t>plant earlier, plant longer season hybrids, harvest later</a:t>
            </a:r>
          </a:p>
          <a:p>
            <a:pPr>
              <a:buFont typeface="Wingdings" pitchFamily="-112" charset="2"/>
              <a:buChar char=""/>
              <a:defRPr/>
            </a:pPr>
            <a:r>
              <a:rPr lang="en-US" sz="2000" dirty="0" smtClean="0">
                <a:solidFill>
                  <a:srgbClr val="020F62"/>
                </a:solidFill>
              </a:rPr>
              <a:t>Wetter springs:  </a:t>
            </a:r>
            <a:r>
              <a:rPr lang="en-US" sz="2000" dirty="0" smtClean="0">
                <a:solidFill>
                  <a:srgbClr val="C2251F"/>
                </a:solidFill>
              </a:rPr>
              <a:t>larger machinery enables planting in smaller weather windows</a:t>
            </a:r>
          </a:p>
          <a:p>
            <a:pPr>
              <a:buFont typeface="Wingdings" pitchFamily="-112" charset="2"/>
              <a:buChar char=""/>
              <a:defRPr/>
            </a:pPr>
            <a:r>
              <a:rPr lang="en-US" sz="2000" dirty="0" smtClean="0">
                <a:solidFill>
                  <a:srgbClr val="020F62"/>
                </a:solidFill>
              </a:rPr>
              <a:t>More summer precipitation:  </a:t>
            </a:r>
            <a:r>
              <a:rPr lang="en-US" sz="2000" dirty="0" smtClean="0">
                <a:solidFill>
                  <a:srgbClr val="C2251F"/>
                </a:solidFill>
              </a:rPr>
              <a:t>higher planting densities for higher yields</a:t>
            </a:r>
          </a:p>
          <a:p>
            <a:pPr>
              <a:buFont typeface="Wingdings" pitchFamily="-112" charset="2"/>
              <a:buChar char=""/>
              <a:defRPr/>
            </a:pPr>
            <a:r>
              <a:rPr lang="en-US" sz="2000" dirty="0" smtClean="0">
                <a:solidFill>
                  <a:srgbClr val="020F62"/>
                </a:solidFill>
              </a:rPr>
              <a:t>Wetter springs and summers:</a:t>
            </a:r>
            <a:r>
              <a:rPr lang="en-US" sz="2000" dirty="0" smtClean="0">
                <a:solidFill>
                  <a:srgbClr val="C2251F"/>
                </a:solidFill>
              </a:rPr>
              <a:t>  more subsurface drainage tile is being installed, closer spacing, sloped surfaces</a:t>
            </a:r>
          </a:p>
          <a:p>
            <a:pPr>
              <a:buFont typeface="Wingdings" pitchFamily="-112" charset="2"/>
              <a:buChar char=""/>
              <a:defRPr/>
            </a:pPr>
            <a:r>
              <a:rPr lang="en-US" sz="2000" dirty="0" smtClean="0">
                <a:solidFill>
                  <a:srgbClr val="020F62"/>
                </a:solidFill>
              </a:rPr>
              <a:t>Fewer extreme heat events:  </a:t>
            </a:r>
            <a:r>
              <a:rPr lang="en-US" sz="2000" dirty="0" smtClean="0">
                <a:solidFill>
                  <a:srgbClr val="C2251F"/>
                </a:solidFill>
              </a:rPr>
              <a:t>higher planting densities, fewer pollination failures</a:t>
            </a:r>
          </a:p>
          <a:p>
            <a:pPr>
              <a:buFont typeface="Wingdings" pitchFamily="-112" charset="2"/>
              <a:buChar char=""/>
              <a:defRPr/>
            </a:pPr>
            <a:r>
              <a:rPr lang="en-US" sz="2000" dirty="0" smtClean="0">
                <a:solidFill>
                  <a:srgbClr val="020F62"/>
                </a:solidFill>
              </a:rPr>
              <a:t>Higher humidity:</a:t>
            </a:r>
            <a:r>
              <a:rPr lang="en-US" sz="2000" dirty="0" smtClean="0">
                <a:solidFill>
                  <a:srgbClr val="C2251F"/>
                </a:solidFill>
              </a:rPr>
              <a:t>  more spraying for pathogens favored by moist conditions. more problems with fall crop dry-down, wider bean heads for faster harvest due to shorter harvest period during the daytime.</a:t>
            </a:r>
          </a:p>
          <a:p>
            <a:pPr>
              <a:buFont typeface="Wingdings" pitchFamily="-112" charset="2"/>
              <a:buChar char=""/>
              <a:defRPr/>
            </a:pPr>
            <a:r>
              <a:rPr lang="en-US" sz="2000" dirty="0" smtClean="0">
                <a:solidFill>
                  <a:srgbClr val="020F62"/>
                </a:solidFill>
              </a:rPr>
              <a:t>Drier autumns:  </a:t>
            </a:r>
            <a:r>
              <a:rPr lang="en-US" sz="2000" dirty="0" smtClean="0">
                <a:solidFill>
                  <a:srgbClr val="C2251F"/>
                </a:solidFill>
              </a:rPr>
              <a:t>delay harvest to take advantage of natural dry-down conditions</a:t>
            </a:r>
            <a:r>
              <a:rPr lang="en-US" sz="2400" dirty="0" smtClean="0">
                <a:solidFill>
                  <a:srgbClr val="C2251F"/>
                </a:solidFill>
              </a:rPr>
              <a:t> </a:t>
            </a:r>
          </a:p>
          <a:p>
            <a:pPr>
              <a:buFont typeface="Wingdings" pitchFamily="-112" charset="2"/>
              <a:buChar char=""/>
              <a:defRPr/>
            </a:pPr>
            <a:endParaRPr lang="en-US" dirty="0">
              <a:solidFill>
                <a:srgbClr val="C2251F"/>
              </a:solidFill>
            </a:endParaRPr>
          </a:p>
        </p:txBody>
      </p:sp>
      <p:sp>
        <p:nvSpPr>
          <p:cNvPr id="95236" name="TextBox 3"/>
          <p:cNvSpPr txBox="1">
            <a:spLocks noChangeArrowheads="1"/>
          </p:cNvSpPr>
          <p:nvPr/>
        </p:nvSpPr>
        <p:spPr bwMode="auto">
          <a:xfrm>
            <a:off x="1524000" y="6457950"/>
            <a:ext cx="2507806" cy="400050"/>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8000"/>
                </a:solidFill>
              </a:rPr>
              <a:t>HIGHER YIELDS!!</a:t>
            </a:r>
          </a:p>
        </p:txBody>
      </p:sp>
      <p:sp>
        <p:nvSpPr>
          <p:cNvPr id="95237" name="Right Arrow 4"/>
          <p:cNvSpPr>
            <a:spLocks noChangeArrowheads="1"/>
          </p:cNvSpPr>
          <p:nvPr/>
        </p:nvSpPr>
        <p:spPr bwMode="auto">
          <a:xfrm>
            <a:off x="457200" y="6477000"/>
            <a:ext cx="977900" cy="381000"/>
          </a:xfrm>
          <a:prstGeom prst="rightArrow">
            <a:avLst>
              <a:gd name="adj1" fmla="val 50000"/>
              <a:gd name="adj2" fmla="val 50026"/>
            </a:avLst>
          </a:prstGeom>
          <a:solidFill>
            <a:srgbClr val="008000"/>
          </a:solidFill>
          <a:ln w="9525">
            <a:solidFill>
              <a:srgbClr val="800000"/>
            </a:solidFill>
            <a:round/>
            <a:headEnd/>
            <a:tailEnd/>
          </a:ln>
        </p:spPr>
        <p:txBody>
          <a:bodyPr>
            <a:prstTxWarp prst="textNoShape">
              <a:avLst/>
            </a:prstTxWarp>
          </a:bodyPr>
          <a:lstStyle/>
          <a:p>
            <a:pPr eaLnBrk="0" hangingPunct="0"/>
            <a:endParaRPr lang="en-US"/>
          </a:p>
        </p:txBody>
      </p:sp>
      <p:sp>
        <p:nvSpPr>
          <p:cNvPr id="95238" name="TextBox 5"/>
          <p:cNvSpPr txBox="1">
            <a:spLocks noChangeArrowheads="1"/>
          </p:cNvSpPr>
          <p:nvPr/>
        </p:nvSpPr>
        <p:spPr bwMode="auto">
          <a:xfrm flipH="1">
            <a:off x="3883850" y="6457950"/>
            <a:ext cx="4879150" cy="369332"/>
          </a:xfrm>
          <a:prstGeom prst="rect">
            <a:avLst/>
          </a:prstGeom>
          <a:noFill/>
          <a:ln w="9525">
            <a:noFill/>
            <a:miter lim="800000"/>
            <a:headEnd/>
            <a:tailEnd/>
          </a:ln>
        </p:spPr>
        <p:txBody>
          <a:bodyPr wrap="square">
            <a:prstTxWarp prst="textNoShape">
              <a:avLst/>
            </a:prstTxWarp>
            <a:spAutoFit/>
          </a:bodyPr>
          <a:lstStyle/>
          <a:p>
            <a:pPr algn="ctr"/>
            <a:r>
              <a:rPr lang="en-US" sz="1800" dirty="0">
                <a:solidFill>
                  <a:srgbClr val="008000"/>
                </a:solidFill>
              </a:rPr>
              <a:t>Is it genetics or climate?  Likely some of each.</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219200" y="912345"/>
            <a:ext cx="7772400" cy="1143000"/>
          </a:xfrm>
        </p:spPr>
        <p:txBody>
          <a:bodyPr/>
          <a:lstStyle/>
          <a:p>
            <a:pPr>
              <a:defRPr/>
            </a:pPr>
            <a:r>
              <a:rPr lang="en-US" dirty="0">
                <a:solidFill>
                  <a:srgbClr val="212189"/>
                </a:solidFill>
                <a:latin typeface="Arial" pitchFamily="-112" charset="0"/>
              </a:rPr>
              <a:t>For More Information</a:t>
            </a:r>
            <a:endParaRPr lang="en-US" dirty="0">
              <a:solidFill>
                <a:srgbClr val="212189"/>
              </a:solidFill>
            </a:endParaRPr>
          </a:p>
        </p:txBody>
      </p:sp>
      <p:sp>
        <p:nvSpPr>
          <p:cNvPr id="86019" name="Rectangle 3"/>
          <p:cNvSpPr>
            <a:spLocks noGrp="1" noChangeArrowheads="1"/>
          </p:cNvSpPr>
          <p:nvPr>
            <p:ph type="body" idx="1"/>
          </p:nvPr>
        </p:nvSpPr>
        <p:spPr>
          <a:xfrm>
            <a:off x="2171700" y="2286000"/>
            <a:ext cx="5867400" cy="4114800"/>
          </a:xfrm>
        </p:spPr>
        <p:txBody>
          <a:bodyPr>
            <a:normAutofit fontScale="92500" lnSpcReduction="10000"/>
          </a:bodyPr>
          <a:lstStyle/>
          <a:p>
            <a:pPr>
              <a:lnSpc>
                <a:spcPct val="90000"/>
              </a:lnSpc>
              <a:buFont typeface="Wingdings" pitchFamily="-112" charset="2"/>
              <a:buChar char=""/>
              <a:defRPr/>
            </a:pPr>
            <a:r>
              <a:rPr lang="en-US" sz="2000" dirty="0" smtClean="0">
                <a:latin typeface="Arial" pitchFamily="-112" charset="0"/>
              </a:rPr>
              <a:t>Contact </a:t>
            </a:r>
            <a:r>
              <a:rPr lang="en-US" sz="2000" dirty="0">
                <a:latin typeface="Arial" pitchFamily="-112" charset="0"/>
              </a:rPr>
              <a:t>me directly:</a:t>
            </a:r>
          </a:p>
          <a:p>
            <a:pPr>
              <a:lnSpc>
                <a:spcPct val="90000"/>
              </a:lnSpc>
              <a:buFont typeface="Monotype Sorts" pitchFamily="-112" charset="2"/>
              <a:buNone/>
              <a:defRPr/>
            </a:pPr>
            <a:r>
              <a:rPr lang="en-US" sz="2000" dirty="0">
                <a:latin typeface="Arial" pitchFamily="-112" charset="0"/>
              </a:rPr>
              <a:t>			</a:t>
            </a:r>
            <a:r>
              <a:rPr lang="en-US" sz="2000" dirty="0">
                <a:latin typeface="Arial" pitchFamily="-112" charset="0"/>
                <a:hlinkClick r:id="rId3"/>
              </a:rPr>
              <a:t>gstakle@iastate.</a:t>
            </a:r>
            <a:r>
              <a:rPr lang="en-US" sz="2000" dirty="0" smtClean="0">
                <a:latin typeface="Arial" pitchFamily="-112" charset="0"/>
                <a:hlinkClick r:id="rId3"/>
              </a:rPr>
              <a:t>edu</a:t>
            </a:r>
            <a:endParaRPr lang="en-US" sz="2000" dirty="0" smtClean="0">
              <a:latin typeface="Arial" pitchFamily="-112" charset="0"/>
            </a:endParaRPr>
          </a:p>
          <a:p>
            <a:pPr>
              <a:lnSpc>
                <a:spcPct val="90000"/>
              </a:lnSpc>
              <a:buFont typeface="Wingdings" pitchFamily="-112" charset="2"/>
              <a:buChar char=""/>
              <a:defRPr/>
            </a:pPr>
            <a:r>
              <a:rPr lang="en-US" sz="2000" dirty="0">
                <a:latin typeface="Arial" pitchFamily="-112" charset="0"/>
              </a:rPr>
              <a:t>Current research on regional climate and climate change is being conducted at Iowa State </a:t>
            </a:r>
            <a:r>
              <a:rPr lang="en-US" sz="2000" dirty="0" smtClean="0">
                <a:latin typeface="Arial" pitchFamily="-112" charset="0"/>
              </a:rPr>
              <a:t>University </a:t>
            </a:r>
            <a:r>
              <a:rPr lang="en-US" sz="2000" dirty="0">
                <a:latin typeface="Arial" pitchFamily="-112" charset="0"/>
              </a:rPr>
              <a:t>under the Regional Climate Modeling Laboratory</a:t>
            </a:r>
          </a:p>
          <a:p>
            <a:pPr>
              <a:lnSpc>
                <a:spcPct val="90000"/>
              </a:lnSpc>
              <a:buFont typeface="Monotype Sorts" pitchFamily="-112" charset="2"/>
              <a:buNone/>
              <a:defRPr/>
            </a:pPr>
            <a:r>
              <a:rPr lang="en-US" sz="2000" dirty="0">
                <a:latin typeface="Arial" pitchFamily="-112" charset="0"/>
              </a:rPr>
              <a:t>	 		</a:t>
            </a:r>
            <a:r>
              <a:rPr lang="en-US" sz="2000" dirty="0">
                <a:hlinkClick r:id="rId4"/>
              </a:rPr>
              <a:t>http://rcmlab.agron.iastate.edu</a:t>
            </a:r>
            <a:r>
              <a:rPr lang="en-US" sz="2000" dirty="0" smtClean="0">
                <a:hlinkClick r:id="rId4"/>
              </a:rPr>
              <a:t>/</a:t>
            </a:r>
            <a:endParaRPr lang="en-US" sz="2000" dirty="0" smtClean="0">
              <a:latin typeface="Arial" pitchFamily="-112" charset="0"/>
            </a:endParaRPr>
          </a:p>
          <a:p>
            <a:pPr>
              <a:lnSpc>
                <a:spcPct val="90000"/>
              </a:lnSpc>
              <a:buFont typeface="Wingdings" pitchFamily="-112" charset="2"/>
              <a:buChar char=""/>
              <a:defRPr/>
            </a:pPr>
            <a:r>
              <a:rPr lang="en-US" sz="2000" dirty="0">
                <a:latin typeface="Arial" pitchFamily="-112" charset="0"/>
              </a:rPr>
              <a:t>North American Regional Climate Change Assessment Program</a:t>
            </a:r>
          </a:p>
          <a:p>
            <a:pPr>
              <a:lnSpc>
                <a:spcPct val="90000"/>
              </a:lnSpc>
              <a:buFont typeface="Monotype Sorts" pitchFamily="-112" charset="2"/>
              <a:buNone/>
              <a:defRPr/>
            </a:pPr>
            <a:r>
              <a:rPr lang="en-US" sz="2000" dirty="0">
                <a:latin typeface="Arial" pitchFamily="-112" charset="0"/>
              </a:rPr>
              <a:t>			</a:t>
            </a:r>
            <a:r>
              <a:rPr lang="en-US" sz="2000" dirty="0">
                <a:hlinkClick r:id="rId5"/>
              </a:rPr>
              <a:t>http://www.narccap.ucar.edu</a:t>
            </a:r>
            <a:r>
              <a:rPr lang="en-US" sz="2000" dirty="0" smtClean="0">
                <a:hlinkClick r:id="rId5"/>
              </a:rPr>
              <a:t>/</a:t>
            </a:r>
            <a:endParaRPr lang="en-US" sz="2000" dirty="0" smtClean="0"/>
          </a:p>
          <a:p>
            <a:pPr>
              <a:lnSpc>
                <a:spcPct val="90000"/>
              </a:lnSpc>
              <a:buFont typeface="Wingdings" pitchFamily="-112" charset="2"/>
              <a:buChar char=""/>
              <a:defRPr/>
            </a:pPr>
            <a:r>
              <a:rPr lang="en-US" sz="2000" dirty="0" smtClean="0">
                <a:latin typeface="Arial" pitchFamily="-112" charset="0"/>
              </a:rPr>
              <a:t>For current activities on the ISU campus, regionally and nationally relating to climate change see the Climate Science Initiative website:</a:t>
            </a:r>
          </a:p>
          <a:p>
            <a:pPr>
              <a:lnSpc>
                <a:spcPct val="90000"/>
              </a:lnSpc>
              <a:buFont typeface="Monotype Sorts" pitchFamily="-112" charset="2"/>
              <a:buNone/>
              <a:defRPr/>
            </a:pPr>
            <a:r>
              <a:rPr lang="en-US" sz="2000" dirty="0" smtClean="0">
                <a:latin typeface="Arial" pitchFamily="-112" charset="0"/>
              </a:rPr>
              <a:t>			</a:t>
            </a:r>
            <a:r>
              <a:rPr lang="en-US" sz="2000" dirty="0" smtClean="0">
                <a:latin typeface="Arial" pitchFamily="-112" charset="0"/>
                <a:hlinkClick r:id="rId6"/>
              </a:rPr>
              <a:t>http://climate.engineering.iastate.edu/</a:t>
            </a:r>
            <a:endParaRPr lang="en-US" sz="2000" dirty="0" smtClean="0">
              <a:latin typeface="Arial" pitchFamily="-112" charset="0"/>
            </a:endParaRPr>
          </a:p>
          <a:p>
            <a:pPr>
              <a:lnSpc>
                <a:spcPct val="90000"/>
              </a:lnSpc>
              <a:buFont typeface="Monotype Sorts" pitchFamily="-112" charset="2"/>
              <a:buNone/>
              <a:defRPr/>
            </a:pPr>
            <a:endParaRPr lang="en-US" sz="1600" dirty="0" smtClean="0">
              <a:latin typeface="Arial" pitchFamily="-112" charset="0"/>
            </a:endParaRPr>
          </a:p>
          <a:p>
            <a:pPr>
              <a:lnSpc>
                <a:spcPct val="90000"/>
              </a:lnSpc>
              <a:buFont typeface="Monotype Sorts" pitchFamily="-112" charset="2"/>
              <a:buNone/>
              <a:defRPr/>
            </a:pPr>
            <a:endParaRPr lang="en-US" sz="1600" dirty="0">
              <a:latin typeface="Arial" pitchFamily="-112" charset="0"/>
            </a:endParaRPr>
          </a:p>
        </p:txBody>
      </p:sp>
      <p:sp>
        <p:nvSpPr>
          <p:cNvPr id="97284" name="Text Box 4"/>
          <p:cNvSpPr txBox="1">
            <a:spLocks noChangeArrowheads="1"/>
          </p:cNvSpPr>
          <p:nvPr/>
        </p:nvSpPr>
        <p:spPr bwMode="auto">
          <a:xfrm>
            <a:off x="0" y="6400800"/>
            <a:ext cx="5105400" cy="457200"/>
          </a:xfrm>
          <a:prstGeom prst="rect">
            <a:avLst/>
          </a:prstGeom>
          <a:noFill/>
          <a:ln w="12700">
            <a:noFill/>
            <a:miter lim="800000"/>
            <a:headEnd/>
            <a:tailEnd/>
          </a:ln>
        </p:spPr>
        <p:txBody>
          <a:bodyPr>
            <a:prstTxWarp prst="textNoShape">
              <a:avLst/>
            </a:prstTxWarp>
            <a:spAutoFit/>
          </a:bodyPr>
          <a:lstStyle/>
          <a:p>
            <a:pPr>
              <a:spcBef>
                <a:spcPct val="50000"/>
              </a:spcBef>
            </a:pPr>
            <a:r>
              <a:rPr lang="en-US">
                <a:solidFill>
                  <a:schemeClr val="hlink"/>
                </a:solidFill>
              </a:rPr>
              <a:t>Or just Google </a:t>
            </a:r>
            <a:r>
              <a:rPr lang="en-US" sz="1800">
                <a:solidFill>
                  <a:schemeClr val="hlink"/>
                </a:solidFill>
                <a:latin typeface="Engravers MT" pitchFamily="29" charset="0"/>
              </a:rPr>
              <a:t>Eugene Takle</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6" name="Picture 1" descr="Temps vs year.tif"/>
          <p:cNvPicPr>
            <a:picLocks noChangeAspect="1"/>
          </p:cNvPicPr>
          <p:nvPr/>
        </p:nvPicPr>
        <p:blipFill>
          <a:blip r:embed="rId2"/>
          <a:srcRect/>
          <a:stretch>
            <a:fillRect/>
          </a:stretch>
        </p:blipFill>
        <p:spPr bwMode="auto">
          <a:xfrm>
            <a:off x="2909804" y="2374774"/>
            <a:ext cx="5713495" cy="4483226"/>
          </a:xfrm>
          <a:prstGeom prst="rect">
            <a:avLst/>
          </a:prstGeom>
          <a:noFill/>
          <a:ln w="9525">
            <a:noFill/>
            <a:miter lim="800000"/>
            <a:headEnd/>
            <a:tailEnd/>
          </a:ln>
        </p:spPr>
      </p:pic>
      <p:sp>
        <p:nvSpPr>
          <p:cNvPr id="26627" name="TextBox 2"/>
          <p:cNvSpPr txBox="1">
            <a:spLocks noChangeArrowheads="1"/>
          </p:cNvSpPr>
          <p:nvPr/>
        </p:nvSpPr>
        <p:spPr bwMode="auto">
          <a:xfrm>
            <a:off x="177800" y="1178292"/>
            <a:ext cx="8712200" cy="1077913"/>
          </a:xfrm>
          <a:prstGeom prst="rect">
            <a:avLst/>
          </a:prstGeom>
          <a:noFill/>
          <a:ln w="9525">
            <a:noFill/>
            <a:miter lim="800000"/>
            <a:headEnd/>
            <a:tailEnd/>
          </a:ln>
        </p:spPr>
        <p:txBody>
          <a:bodyPr>
            <a:prstTxWarp prst="textNoShape">
              <a:avLst/>
            </a:prstTxWarp>
            <a:spAutoFit/>
          </a:bodyPr>
          <a:lstStyle/>
          <a:p>
            <a:pPr>
              <a:defRPr/>
            </a:pPr>
            <a:r>
              <a:rPr lang="en-US" sz="3200" b="1" dirty="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Three</a:t>
            </a:r>
            <a:r>
              <a:rPr lang="en-US" sz="3200" b="1" dirty="0" smtClean="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 separate </a:t>
            </a:r>
            <a:r>
              <a:rPr lang="en-US" sz="3200" b="1" dirty="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analyses of the temperature record – Trends are in close agreement</a:t>
            </a:r>
          </a:p>
        </p:txBody>
      </p:sp>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070395"/>
            <a:ext cx="8229600" cy="1143001"/>
          </a:xfrm>
        </p:spPr>
        <p:txBody>
          <a:bodyPr>
            <a:normAutofit fontScale="90000"/>
          </a:bodyPr>
          <a:lstStyle/>
          <a:p>
            <a:pPr>
              <a:defRPr/>
            </a:pPr>
            <a:r>
              <a:rPr lang="en-US" sz="3600" b="1" dirty="0" smtClean="0">
                <a:ea typeface="ＭＳ Ｐゴシック" pitchFamily="-107" charset="-128"/>
                <a:cs typeface="ＭＳ Ｐゴシック" pitchFamily="-107" charset="-128"/>
              </a:rPr>
              <a:t>Temperature </a:t>
            </a:r>
            <a:r>
              <a:rPr lang="en-US" dirty="0" smtClean="0">
                <a:ea typeface="ＭＳ Ｐゴシック" pitchFamily="-107" charset="-128"/>
                <a:cs typeface="ＭＳ Ｐゴシック" pitchFamily="-107" charset="-128"/>
              </a:rPr>
              <a:t>C</a:t>
            </a:r>
            <a:r>
              <a:rPr lang="en-US" sz="3600" b="1" dirty="0" smtClean="0">
                <a:ea typeface="ＭＳ Ｐゴシック" pitchFamily="-107" charset="-128"/>
                <a:cs typeface="ＭＳ Ｐゴシック" pitchFamily="-107" charset="-128"/>
              </a:rPr>
              <a:t>hanges are Not </a:t>
            </a:r>
            <a:r>
              <a:rPr lang="en-US" sz="3600" b="1" dirty="0">
                <a:ea typeface="ＭＳ Ｐゴシック" pitchFamily="-107" charset="-128"/>
                <a:cs typeface="ＭＳ Ｐゴシック" pitchFamily="-107" charset="-128"/>
              </a:rPr>
              <a:t/>
            </a:r>
            <a:br>
              <a:rPr lang="en-US" sz="3600" b="1" dirty="0">
                <a:ea typeface="ＭＳ Ｐゴシック" pitchFamily="-107" charset="-128"/>
                <a:cs typeface="ＭＳ Ｐゴシック" pitchFamily="-107" charset="-128"/>
              </a:rPr>
            </a:br>
            <a:r>
              <a:rPr lang="en-US" sz="3600" b="1" dirty="0">
                <a:ea typeface="ＭＳ Ｐゴシック" pitchFamily="-107" charset="-128"/>
                <a:cs typeface="ＭＳ Ｐゴシック" pitchFamily="-107" charset="-128"/>
              </a:rPr>
              <a:t>Uniform Around the Globe</a:t>
            </a:r>
          </a:p>
        </p:txBody>
      </p:sp>
      <p:pic>
        <p:nvPicPr>
          <p:cNvPr id="16387" name="Picture 2" descr="ftp://ncdcftp.ncdc.noaa.gov/pub/upload/7days/tmean.1900.2009.ann.gif"/>
          <p:cNvPicPr>
            <a:picLocks noChangeAspect="1" noChangeArrowheads="1"/>
          </p:cNvPicPr>
          <p:nvPr/>
        </p:nvPicPr>
        <p:blipFill>
          <a:blip r:embed="rId2"/>
          <a:srcRect t="7524" b="7524"/>
          <a:stretch>
            <a:fillRect/>
          </a:stretch>
        </p:blipFill>
        <p:spPr bwMode="auto">
          <a:xfrm>
            <a:off x="2169378" y="2213396"/>
            <a:ext cx="6974622" cy="4582493"/>
          </a:xfrm>
          <a:prstGeom prst="rect">
            <a:avLst/>
          </a:prstGeom>
          <a:ln>
            <a:noFill/>
          </a:ln>
          <a:effectLst>
            <a:outerShdw blurRad="292100" dist="139700" dir="2700000" algn="tl" rotWithShape="0">
              <a:srgbClr val="333333">
                <a:alpha val="65000"/>
              </a:srgbClr>
            </a:outerShdw>
          </a:effectLst>
        </p:spPr>
      </p:pic>
      <p:sp>
        <p:nvSpPr>
          <p:cNvPr id="27652" name="TextBox 3"/>
          <p:cNvSpPr txBox="1">
            <a:spLocks noChangeArrowheads="1"/>
          </p:cNvSpPr>
          <p:nvPr/>
        </p:nvSpPr>
        <p:spPr bwMode="auto">
          <a:xfrm>
            <a:off x="0" y="6488112"/>
            <a:ext cx="3200400" cy="307777"/>
          </a:xfrm>
          <a:prstGeom prst="rect">
            <a:avLst/>
          </a:prstGeom>
          <a:noFill/>
          <a:ln w="9525">
            <a:noFill/>
            <a:miter lim="800000"/>
            <a:headEnd/>
            <a:tailEnd/>
          </a:ln>
        </p:spPr>
        <p:txBody>
          <a:bodyPr>
            <a:prstTxWarp prst="textNoShape">
              <a:avLst/>
            </a:prstTxWarp>
            <a:spAutoFit/>
          </a:bodyPr>
          <a:lstStyle/>
          <a:p>
            <a:r>
              <a:rPr lang="en-US" sz="1400" dirty="0">
                <a:solidFill>
                  <a:srgbClr val="0067AC"/>
                </a:solidFill>
              </a:rPr>
              <a:t>From Tom Karl, NOAA NCDC</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2220" y="926329"/>
            <a:ext cx="8229600" cy="914400"/>
          </a:xfrm>
        </p:spPr>
        <p:txBody>
          <a:bodyPr/>
          <a:lstStyle/>
          <a:p>
            <a:pPr algn="ctr">
              <a:defRPr/>
            </a:pPr>
            <a:r>
              <a:rPr lang="en-US" b="1" dirty="0" smtClean="0">
                <a:ea typeface="ＭＳ Ｐゴシック" pitchFamily="-107" charset="-128"/>
                <a:cs typeface="ＭＳ Ｐゴシック" pitchFamily="-107" charset="-128"/>
              </a:rPr>
              <a:t>U.S. Temperature Trends</a:t>
            </a:r>
            <a:endParaRPr lang="en-US" b="1" dirty="0">
              <a:ea typeface="ＭＳ Ｐゴシック" pitchFamily="-107" charset="-128"/>
              <a:cs typeface="ＭＳ Ｐゴシック" pitchFamily="-107" charset="-128"/>
            </a:endParaRPr>
          </a:p>
        </p:txBody>
      </p:sp>
      <p:sp>
        <p:nvSpPr>
          <p:cNvPr id="3" name="Content Placeholder 2"/>
          <p:cNvSpPr>
            <a:spLocks noGrp="1"/>
          </p:cNvSpPr>
          <p:nvPr>
            <p:ph idx="1"/>
          </p:nvPr>
        </p:nvSpPr>
        <p:spPr>
          <a:xfrm>
            <a:off x="0" y="1840729"/>
            <a:ext cx="9144000" cy="609600"/>
          </a:xfrm>
        </p:spPr>
        <p:txBody>
          <a:bodyPr/>
          <a:lstStyle/>
          <a:p>
            <a:pPr algn="ctr">
              <a:buFont typeface="Arial" pitchFamily="-107" charset="0"/>
              <a:buNone/>
              <a:defRPr/>
            </a:pPr>
            <a:r>
              <a:rPr lang="en-US" sz="2000" dirty="0" smtClean="0"/>
              <a:t>U.S. average temperature has risen more than 2</a:t>
            </a:r>
            <a:r>
              <a:rPr lang="en-US" sz="2000" baseline="30000" dirty="0" smtClean="0"/>
              <a:t>o</a:t>
            </a:r>
            <a:r>
              <a:rPr lang="en-US" sz="2000" dirty="0" smtClean="0"/>
              <a:t>F over the past 50 years</a:t>
            </a:r>
          </a:p>
        </p:txBody>
      </p:sp>
      <p:pic>
        <p:nvPicPr>
          <p:cNvPr id="7" name="Picture 6" descr="mapt-ushcnv2-mntp-ann-1960-2009_13.jpg"/>
          <p:cNvPicPr>
            <a:picLocks noChangeAspect="1"/>
          </p:cNvPicPr>
          <p:nvPr/>
        </p:nvPicPr>
        <p:blipFill>
          <a:blip r:embed="rId3"/>
          <a:stretch>
            <a:fillRect/>
          </a:stretch>
        </p:blipFill>
        <p:spPr>
          <a:xfrm>
            <a:off x="5646105" y="2467272"/>
            <a:ext cx="3116895" cy="1978344"/>
          </a:xfrm>
          <a:prstGeom prst="rect">
            <a:avLst/>
          </a:prstGeom>
          <a:ln>
            <a:noFill/>
          </a:ln>
          <a:effectLst>
            <a:outerShdw blurRad="292100" dist="139700" dir="2700000" algn="tl" rotWithShape="0">
              <a:srgbClr val="333333">
                <a:alpha val="65000"/>
              </a:srgbClr>
            </a:outerShdw>
          </a:effectLst>
        </p:spPr>
      </p:pic>
      <p:pic>
        <p:nvPicPr>
          <p:cNvPr id="8" name="Picture 7" descr="mapt-ushcnv2-mntp-ann-1900-2009_13.jpg"/>
          <p:cNvPicPr>
            <a:picLocks noChangeAspect="1"/>
          </p:cNvPicPr>
          <p:nvPr/>
        </p:nvPicPr>
        <p:blipFill>
          <a:blip r:embed="rId4"/>
          <a:stretch>
            <a:fillRect/>
          </a:stretch>
        </p:blipFill>
        <p:spPr>
          <a:xfrm>
            <a:off x="382220" y="2467272"/>
            <a:ext cx="3145316" cy="1978344"/>
          </a:xfrm>
          <a:prstGeom prst="rect">
            <a:avLst/>
          </a:prstGeom>
          <a:ln>
            <a:noFill/>
          </a:ln>
          <a:effectLst>
            <a:outerShdw blurRad="292100" dist="139700" dir="2700000" algn="tl" rotWithShape="0">
              <a:srgbClr val="333333">
                <a:alpha val="65000"/>
              </a:srgbClr>
            </a:outerShdw>
          </a:effectLst>
        </p:spPr>
      </p:pic>
      <p:pic>
        <p:nvPicPr>
          <p:cNvPr id="6" name="Picture 5" descr="mapt-ushcnv2-mntp-ann-1980-2009_13.jpg"/>
          <p:cNvPicPr>
            <a:picLocks noChangeAspect="1"/>
          </p:cNvPicPr>
          <p:nvPr/>
        </p:nvPicPr>
        <p:blipFill>
          <a:blip r:embed="rId5"/>
          <a:stretch>
            <a:fillRect/>
          </a:stretch>
        </p:blipFill>
        <p:spPr>
          <a:xfrm>
            <a:off x="3020772" y="4632657"/>
            <a:ext cx="3409608" cy="2163233"/>
          </a:xfrm>
          <a:prstGeom prst="rect">
            <a:avLst/>
          </a:prstGeom>
          <a:ln>
            <a:noFill/>
          </a:ln>
          <a:effectLst>
            <a:outerShdw blurRad="292100" dist="139700" dir="2700000" algn="tl" rotWithShape="0">
              <a:srgbClr val="333333">
                <a:alpha val="65000"/>
              </a:srgbClr>
            </a:outerShdw>
          </a:effectLst>
        </p:spPr>
      </p:pic>
      <p:sp>
        <p:nvSpPr>
          <p:cNvPr id="28679" name="Rectangle 8"/>
          <p:cNvSpPr>
            <a:spLocks noChangeArrowheads="1"/>
          </p:cNvSpPr>
          <p:nvPr/>
        </p:nvSpPr>
        <p:spPr bwMode="auto">
          <a:xfrm>
            <a:off x="0" y="6488113"/>
            <a:ext cx="2220142" cy="307777"/>
          </a:xfrm>
          <a:prstGeom prst="rect">
            <a:avLst/>
          </a:prstGeom>
          <a:noFill/>
          <a:ln w="9525">
            <a:noFill/>
            <a:miter lim="800000"/>
            <a:headEnd/>
            <a:tailEnd/>
          </a:ln>
        </p:spPr>
        <p:txBody>
          <a:bodyPr wrap="none">
            <a:prstTxWarp prst="textNoShape">
              <a:avLst/>
            </a:prstTxWarp>
            <a:spAutoFit/>
          </a:bodyPr>
          <a:lstStyle/>
          <a:p>
            <a:r>
              <a:rPr lang="en-US" sz="1400" dirty="0">
                <a:solidFill>
                  <a:srgbClr val="0067AC"/>
                </a:solidFill>
              </a:rPr>
              <a:t>From Tom Karl, NOAA NCDC</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a:xfrm>
            <a:off x="-11113" y="876300"/>
            <a:ext cx="8913813" cy="1447800"/>
          </a:xfrm>
        </p:spPr>
        <p:txBody>
          <a:bodyPr>
            <a:normAutofit/>
          </a:bodyPr>
          <a:lstStyle/>
          <a:p>
            <a:pPr algn="ctr" eaLnBrk="1" hangingPunct="1">
              <a:defRPr/>
            </a:pPr>
            <a:r>
              <a:rPr lang="en-US" sz="3200" b="1" dirty="0" smtClean="0">
                <a:latin typeface="Century Gothic" pitchFamily="-111" charset="0"/>
                <a:ea typeface="ＭＳ Ｐゴシック" pitchFamily="-111" charset="-128"/>
              </a:rPr>
              <a:t>Conditions today are unusual in the context of the last 2,000 years …</a:t>
            </a:r>
          </a:p>
        </p:txBody>
      </p:sp>
      <p:pic>
        <p:nvPicPr>
          <p:cNvPr id="30723" name="Picture 4"/>
          <p:cNvPicPr>
            <a:picLocks noChangeAspect="1"/>
          </p:cNvPicPr>
          <p:nvPr/>
        </p:nvPicPr>
        <p:blipFill>
          <a:blip r:embed="rId2"/>
          <a:srcRect t="3123" b="21866"/>
          <a:stretch>
            <a:fillRect/>
          </a:stretch>
        </p:blipFill>
        <p:spPr bwMode="auto">
          <a:xfrm>
            <a:off x="304800" y="2324100"/>
            <a:ext cx="8597900" cy="4391025"/>
          </a:xfrm>
          <a:prstGeom prst="rect">
            <a:avLst/>
          </a:prstGeom>
          <a:noFill/>
          <a:ln w="9525">
            <a:noFill/>
            <a:miter lim="800000"/>
            <a:headEnd/>
            <a:tailEnd/>
          </a:ln>
        </p:spPr>
      </p:pic>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295400"/>
            <a:ext cx="8686800" cy="1143000"/>
          </a:xfrm>
        </p:spPr>
        <p:txBody>
          <a:bodyPr>
            <a:normAutofit fontScale="90000"/>
          </a:bodyPr>
          <a:lstStyle/>
          <a:p>
            <a:pPr eaLnBrk="1" hangingPunct="1">
              <a:defRPr/>
            </a:pPr>
            <a:r>
              <a:rPr lang="en-US" sz="3800" b="1" dirty="0" smtClean="0">
                <a:latin typeface="Century Gothic" pitchFamily="-111" charset="0"/>
                <a:ea typeface="ＭＳ Ｐゴシック" pitchFamily="-111" charset="-128"/>
              </a:rPr>
              <a:t>Why does the Earth warm?</a:t>
            </a:r>
            <a:br>
              <a:rPr lang="en-US" sz="3800" b="1" dirty="0" smtClean="0">
                <a:latin typeface="Century Gothic" pitchFamily="-111" charset="0"/>
                <a:ea typeface="ＭＳ Ｐゴシック" pitchFamily="-111" charset="-128"/>
              </a:rPr>
            </a:br>
            <a:r>
              <a:rPr lang="en-US" sz="3800" b="1" dirty="0" smtClean="0">
                <a:latin typeface="Century Gothic" pitchFamily="-111" charset="0"/>
                <a:ea typeface="ＭＳ Ｐゴシック" pitchFamily="-111" charset="-128"/>
              </a:rPr>
              <a:t>1. Natural causes</a:t>
            </a:r>
          </a:p>
        </p:txBody>
      </p:sp>
      <p:sp>
        <p:nvSpPr>
          <p:cNvPr id="29699" name="Rectangle 3"/>
          <p:cNvSpPr>
            <a:spLocks noGrp="1" noChangeArrowheads="1"/>
          </p:cNvSpPr>
          <p:nvPr>
            <p:ph idx="1"/>
          </p:nvPr>
        </p:nvSpPr>
        <p:spPr>
          <a:xfrm>
            <a:off x="152400" y="3217866"/>
            <a:ext cx="5257800" cy="3072658"/>
          </a:xfrm>
        </p:spPr>
        <p:txBody>
          <a:bodyPr>
            <a:normAutofit lnSpcReduction="10000"/>
          </a:bodyPr>
          <a:lstStyle/>
          <a:p>
            <a:pPr eaLnBrk="1" hangingPunct="1">
              <a:buFont typeface="Wingdings 2" pitchFamily="-111" charset="2"/>
              <a:buNone/>
              <a:defRPr/>
            </a:pPr>
            <a:r>
              <a:rPr lang="en-US" b="1" dirty="0" smtClean="0">
                <a:latin typeface="Calibri" pitchFamily="-111" charset="0"/>
                <a:ea typeface="ＭＳ Ｐゴシック" pitchFamily="-111" charset="-128"/>
                <a:cs typeface="ＭＳ Ｐゴシック" pitchFamily="-111" charset="-128"/>
              </a:rPr>
              <a:t>THE GREENHOUSE EFFECT…</a:t>
            </a:r>
          </a:p>
          <a:p>
            <a:pPr eaLnBrk="1" hangingPunct="1">
              <a:buFont typeface="Arial" pitchFamily="-111" charset="0"/>
              <a:buChar char="•"/>
              <a:defRPr/>
            </a:pPr>
            <a:r>
              <a:rPr lang="en-US" b="1" dirty="0" smtClean="0">
                <a:latin typeface="Calibri" pitchFamily="-111" charset="0"/>
                <a:ea typeface="ＭＳ Ｐゴシック" pitchFamily="-111" charset="-128"/>
                <a:cs typeface="ＭＳ Ｐゴシック" pitchFamily="-111" charset="-128"/>
              </a:rPr>
              <a:t>…is 100% natural. </a:t>
            </a:r>
          </a:p>
          <a:p>
            <a:pPr lvl="1" eaLnBrk="1" hangingPunct="1">
              <a:buFont typeface="Arial" pitchFamily="-111" charset="0"/>
              <a:buChar char="–"/>
              <a:defRPr/>
            </a:pPr>
            <a:r>
              <a:rPr lang="en-US" sz="2400" b="1" dirty="0" smtClean="0">
                <a:latin typeface="Calibri" pitchFamily="-111" charset="0"/>
              </a:rPr>
              <a:t>Heat is trapped in the atmosphere.</a:t>
            </a:r>
          </a:p>
          <a:p>
            <a:pPr eaLnBrk="1" hangingPunct="1">
              <a:buFont typeface="Arial" pitchFamily="-111" charset="0"/>
              <a:buChar char="•"/>
              <a:defRPr/>
            </a:pPr>
            <a:r>
              <a:rPr lang="en-US" b="1" dirty="0" smtClean="0">
                <a:latin typeface="Calibri" pitchFamily="-111" charset="0"/>
                <a:ea typeface="ＭＳ Ｐゴシック" pitchFamily="-111" charset="-128"/>
                <a:cs typeface="ＭＳ Ｐゴシック" pitchFamily="-111" charset="-128"/>
              </a:rPr>
              <a:t>…sustains life on Earth.</a:t>
            </a:r>
          </a:p>
          <a:p>
            <a:pPr lvl="1" eaLnBrk="1" hangingPunct="1">
              <a:buFont typeface="Arial" pitchFamily="-111" charset="0"/>
              <a:buChar char="–"/>
              <a:defRPr/>
            </a:pPr>
            <a:r>
              <a:rPr lang="en-US" sz="2400" b="1" dirty="0" smtClean="0">
                <a:latin typeface="Calibri" pitchFamily="-111" charset="0"/>
              </a:rPr>
              <a:t>Keeps average temperatures at </a:t>
            </a:r>
            <a:r>
              <a:rPr lang="en-US" sz="2400" b="1" dirty="0" smtClean="0">
                <a:latin typeface="Calibri" pitchFamily="-111" charset="0"/>
              </a:rPr>
              <a:t>12.8</a:t>
            </a:r>
            <a:r>
              <a:rPr lang="en-US" sz="2400" b="1" baseline="30000" dirty="0" smtClean="0">
                <a:latin typeface="Calibri" pitchFamily="-111" charset="0"/>
              </a:rPr>
              <a:t>o</a:t>
            </a:r>
            <a:r>
              <a:rPr lang="en-US" sz="2400" b="1" dirty="0" smtClean="0">
                <a:latin typeface="Calibri" pitchFamily="-111" charset="0"/>
              </a:rPr>
              <a:t>C </a:t>
            </a:r>
            <a:r>
              <a:rPr lang="en-US" sz="2400" b="1" dirty="0" smtClean="0">
                <a:solidFill>
                  <a:srgbClr val="FF0000"/>
                </a:solidFill>
                <a:latin typeface="Calibri" pitchFamily="-111" charset="0"/>
              </a:rPr>
              <a:t>(55</a:t>
            </a:r>
            <a:r>
              <a:rPr lang="en-US" sz="2400" b="1" baseline="30000" dirty="0" smtClean="0">
                <a:solidFill>
                  <a:srgbClr val="FF0000"/>
                </a:solidFill>
                <a:latin typeface="Calibri" pitchFamily="-111" charset="0"/>
              </a:rPr>
              <a:t>o</a:t>
            </a:r>
            <a:r>
              <a:rPr lang="en-US" sz="2400" b="1" dirty="0" smtClean="0">
                <a:solidFill>
                  <a:srgbClr val="FF0000"/>
                </a:solidFill>
                <a:latin typeface="Calibri" pitchFamily="-111" charset="0"/>
              </a:rPr>
              <a:t>F)</a:t>
            </a:r>
            <a:r>
              <a:rPr lang="en-US" sz="2400" b="1" dirty="0" smtClean="0">
                <a:latin typeface="Calibri" pitchFamily="-111" charset="0"/>
              </a:rPr>
              <a:t>, </a:t>
            </a:r>
            <a:r>
              <a:rPr lang="en-US" sz="2400" b="1" dirty="0" smtClean="0">
                <a:latin typeface="Calibri" pitchFamily="-111" charset="0"/>
              </a:rPr>
              <a:t>instead of –</a:t>
            </a:r>
            <a:r>
              <a:rPr lang="en-US" sz="2400" b="1" dirty="0" smtClean="0">
                <a:latin typeface="Calibri" pitchFamily="-111" charset="0"/>
              </a:rPr>
              <a:t>29</a:t>
            </a:r>
            <a:r>
              <a:rPr lang="en-US" sz="2400" b="1" baseline="30000" dirty="0" smtClean="0">
                <a:latin typeface="Calibri" pitchFamily="-111" charset="0"/>
              </a:rPr>
              <a:t>o</a:t>
            </a:r>
            <a:r>
              <a:rPr lang="en-US" sz="2400" b="1" dirty="0" smtClean="0">
                <a:latin typeface="Calibri" pitchFamily="-111" charset="0"/>
              </a:rPr>
              <a:t>C </a:t>
            </a:r>
            <a:r>
              <a:rPr lang="en-US" sz="2400" b="1" dirty="0" smtClean="0">
                <a:solidFill>
                  <a:srgbClr val="FF0000"/>
                </a:solidFill>
                <a:latin typeface="Calibri" pitchFamily="-111" charset="0"/>
              </a:rPr>
              <a:t>(-20</a:t>
            </a:r>
            <a:r>
              <a:rPr lang="en-US" sz="2400" b="1" baseline="30000" dirty="0" smtClean="0">
                <a:solidFill>
                  <a:srgbClr val="FF0000"/>
                </a:solidFill>
                <a:latin typeface="Calibri" pitchFamily="-111" charset="0"/>
              </a:rPr>
              <a:t>o</a:t>
            </a:r>
            <a:r>
              <a:rPr lang="en-US" sz="2400" b="1" dirty="0" smtClean="0">
                <a:solidFill>
                  <a:srgbClr val="FF0000"/>
                </a:solidFill>
                <a:latin typeface="Calibri" pitchFamily="-111" charset="0"/>
              </a:rPr>
              <a:t>F)</a:t>
            </a:r>
            <a:r>
              <a:rPr lang="en-US" sz="2400" b="1" dirty="0" smtClean="0">
                <a:latin typeface="Calibri" pitchFamily="-111" charset="0"/>
              </a:rPr>
              <a:t>.</a:t>
            </a:r>
            <a:endParaRPr lang="en-US" sz="2400" b="1" dirty="0" smtClean="0">
              <a:latin typeface="Calibri" pitchFamily="-111" charset="0"/>
            </a:endParaRPr>
          </a:p>
          <a:p>
            <a:pPr eaLnBrk="1" hangingPunct="1">
              <a:buFont typeface="Arial" pitchFamily="-111" charset="0"/>
              <a:buChar char="•"/>
              <a:defRPr/>
            </a:pPr>
            <a:endParaRPr lang="en-US" b="1" dirty="0" smtClean="0">
              <a:latin typeface="Calibri" pitchFamily="-111" charset="0"/>
              <a:ea typeface="ＭＳ Ｐゴシック" pitchFamily="-111" charset="-128"/>
              <a:cs typeface="ＭＳ Ｐゴシック" pitchFamily="-111" charset="-128"/>
            </a:endParaRPr>
          </a:p>
        </p:txBody>
      </p:sp>
      <p:pic>
        <p:nvPicPr>
          <p:cNvPr id="31748" name="Picture 5"/>
          <p:cNvPicPr>
            <a:picLocks noChangeAspect="1" noChangeArrowheads="1"/>
          </p:cNvPicPr>
          <p:nvPr/>
        </p:nvPicPr>
        <p:blipFill>
          <a:blip r:embed="rId3"/>
          <a:srcRect/>
          <a:stretch>
            <a:fillRect/>
          </a:stretch>
        </p:blipFill>
        <p:spPr bwMode="auto">
          <a:xfrm>
            <a:off x="5410200" y="1121938"/>
            <a:ext cx="3733800" cy="5736062"/>
          </a:xfrm>
          <a:prstGeom prst="rect">
            <a:avLst/>
          </a:prstGeom>
          <a:noFill/>
          <a:ln w="9525">
            <a:noFill/>
            <a:miter lim="800000"/>
            <a:headEnd/>
            <a:tailEnd/>
          </a:ln>
        </p:spPr>
      </p:pic>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246593" y="2968376"/>
            <a:ext cx="5042840" cy="3889625"/>
          </a:xfrm>
        </p:spPr>
        <p:txBody>
          <a:bodyPr/>
          <a:lstStyle/>
          <a:p>
            <a:pPr eaLnBrk="1" hangingPunct="1">
              <a:buFont typeface="Wingdings 2" pitchFamily="-111" charset="2"/>
              <a:buNone/>
              <a:defRPr/>
            </a:pPr>
            <a:r>
              <a:rPr lang="en-US" sz="2400" b="1" dirty="0" smtClean="0">
                <a:latin typeface="Calibri" pitchFamily="-111" charset="0"/>
                <a:ea typeface="ＭＳ Ｐゴシック" pitchFamily="-111" charset="-128"/>
                <a:cs typeface="ＭＳ Ｐゴシック" pitchFamily="-111" charset="-128"/>
              </a:rPr>
              <a:t>THE </a:t>
            </a:r>
            <a:r>
              <a:rPr lang="en-US" sz="2400" b="1" u="sng" dirty="0" smtClean="0">
                <a:latin typeface="Calibri" pitchFamily="-111" charset="0"/>
                <a:ea typeface="ＭＳ Ｐゴシック" pitchFamily="-111" charset="-128"/>
                <a:cs typeface="ＭＳ Ｐゴシック" pitchFamily="-111" charset="-128"/>
              </a:rPr>
              <a:t>ENHANCED </a:t>
            </a:r>
            <a:r>
              <a:rPr lang="en-US" sz="2400" b="1" dirty="0" smtClean="0">
                <a:latin typeface="Calibri" pitchFamily="-111" charset="0"/>
                <a:ea typeface="ＭＳ Ｐゴシック" pitchFamily="-111" charset="-128"/>
                <a:cs typeface="ＭＳ Ｐゴシック" pitchFamily="-111" charset="-128"/>
              </a:rPr>
              <a:t>GREENHOUSE EFFECT</a:t>
            </a:r>
          </a:p>
          <a:p>
            <a:pPr eaLnBrk="1" hangingPunct="1">
              <a:buFont typeface="Wingdings 2" pitchFamily="-111" charset="2"/>
              <a:buNone/>
              <a:defRPr/>
            </a:pPr>
            <a:r>
              <a:rPr lang="en-US" sz="2400" b="1" dirty="0" smtClean="0">
                <a:latin typeface="Calibri" pitchFamily="-111" charset="0"/>
                <a:ea typeface="ＭＳ Ｐゴシック" pitchFamily="-111" charset="-128"/>
                <a:cs typeface="ＭＳ Ｐゴシック" pitchFamily="-111" charset="-128"/>
              </a:rPr>
              <a:t>(or GLOBAL WARMING)</a:t>
            </a:r>
          </a:p>
          <a:p>
            <a:pPr eaLnBrk="1" hangingPunct="1">
              <a:buFont typeface="Wingdings 2" pitchFamily="-111" charset="2"/>
              <a:buNone/>
              <a:defRPr/>
            </a:pPr>
            <a:endParaRPr lang="en-US" sz="2400" b="1" dirty="0" smtClean="0">
              <a:latin typeface="Calibri" pitchFamily="-111" charset="0"/>
              <a:ea typeface="ＭＳ Ｐゴシック" pitchFamily="-111" charset="-128"/>
              <a:cs typeface="ＭＳ Ｐゴシック" pitchFamily="-111" charset="-128"/>
            </a:endParaRPr>
          </a:p>
          <a:p>
            <a:pPr eaLnBrk="1" hangingPunct="1">
              <a:buFont typeface="Arial" pitchFamily="-111" charset="0"/>
              <a:buChar char="•"/>
              <a:defRPr/>
            </a:pPr>
            <a:r>
              <a:rPr lang="en-US" sz="2000" b="1" dirty="0" smtClean="0">
                <a:latin typeface="Calibri" pitchFamily="-111" charset="0"/>
                <a:ea typeface="ＭＳ Ｐゴシック" pitchFamily="-111" charset="-128"/>
                <a:cs typeface="ＭＳ Ｐゴシック" pitchFamily="-111" charset="-128"/>
              </a:rPr>
              <a:t>… is primarily human-induced:  </a:t>
            </a:r>
            <a:r>
              <a:rPr lang="en-US" sz="2000" b="1" dirty="0" smtClean="0">
                <a:latin typeface="Calibri" pitchFamily="-111" charset="0"/>
              </a:rPr>
              <a:t>We’re increasing heat-trapping gases in the atmosphere.</a:t>
            </a:r>
          </a:p>
          <a:p>
            <a:pPr eaLnBrk="1" hangingPunct="1">
              <a:buFont typeface="Arial" pitchFamily="-111" charset="0"/>
              <a:buChar char="•"/>
              <a:defRPr/>
            </a:pPr>
            <a:r>
              <a:rPr lang="en-US" sz="2000" b="1" dirty="0" smtClean="0">
                <a:latin typeface="Calibri" pitchFamily="-111" charset="0"/>
                <a:ea typeface="ＭＳ Ｐゴシック" pitchFamily="-111" charset="-128"/>
                <a:cs typeface="ＭＳ Ｐゴシック" pitchFamily="-111" charset="-128"/>
              </a:rPr>
              <a:t>… is like wrapping an extra blanket around the Earth.</a:t>
            </a:r>
          </a:p>
          <a:p>
            <a:pPr eaLnBrk="1" hangingPunct="1">
              <a:buFont typeface="Arial" pitchFamily="-111" charset="0"/>
              <a:buChar char="•"/>
              <a:defRPr/>
            </a:pPr>
            <a:endParaRPr lang="en-US" dirty="0" smtClean="0">
              <a:latin typeface="Calibri" pitchFamily="-111" charset="0"/>
              <a:ea typeface="ＭＳ Ｐゴシック" pitchFamily="-111" charset="-128"/>
              <a:cs typeface="ＭＳ Ｐゴシック" pitchFamily="-111" charset="-128"/>
            </a:endParaRPr>
          </a:p>
        </p:txBody>
      </p:sp>
      <p:pic>
        <p:nvPicPr>
          <p:cNvPr id="33795" name="Picture 6"/>
          <p:cNvPicPr>
            <a:picLocks noChangeAspect="1" noChangeArrowheads="1"/>
          </p:cNvPicPr>
          <p:nvPr/>
        </p:nvPicPr>
        <p:blipFill>
          <a:blip r:embed="rId3"/>
          <a:srcRect/>
          <a:stretch>
            <a:fillRect/>
          </a:stretch>
        </p:blipFill>
        <p:spPr bwMode="auto">
          <a:xfrm>
            <a:off x="5538860" y="1146597"/>
            <a:ext cx="3605140" cy="5711404"/>
          </a:xfrm>
          <a:prstGeom prst="rect">
            <a:avLst/>
          </a:prstGeom>
          <a:noFill/>
          <a:ln w="9525">
            <a:noFill/>
            <a:miter lim="800000"/>
            <a:headEnd/>
            <a:tailEnd/>
          </a:ln>
        </p:spPr>
      </p:pic>
      <p:sp>
        <p:nvSpPr>
          <p:cNvPr id="31748" name="Rectangle 2"/>
          <p:cNvSpPr>
            <a:spLocks noGrp="1" noChangeArrowheads="1"/>
          </p:cNvSpPr>
          <p:nvPr>
            <p:ph type="title"/>
          </p:nvPr>
        </p:nvSpPr>
        <p:spPr>
          <a:xfrm>
            <a:off x="0" y="1295400"/>
            <a:ext cx="8686800" cy="1143000"/>
          </a:xfrm>
        </p:spPr>
        <p:txBody>
          <a:bodyPr>
            <a:normAutofit fontScale="90000"/>
          </a:bodyPr>
          <a:lstStyle/>
          <a:p>
            <a:pPr eaLnBrk="1" hangingPunct="1">
              <a:defRPr/>
            </a:pPr>
            <a:r>
              <a:rPr lang="en-US" sz="3800" b="1" dirty="0" smtClean="0">
                <a:latin typeface="Century Gothic" pitchFamily="-111" charset="0"/>
                <a:ea typeface="ＭＳ Ｐゴシック" pitchFamily="-111" charset="-128"/>
              </a:rPr>
              <a:t>Why does the Earth warm?</a:t>
            </a:r>
            <a:br>
              <a:rPr lang="en-US" sz="3800" b="1" dirty="0" smtClean="0">
                <a:latin typeface="Century Gothic" pitchFamily="-111" charset="0"/>
                <a:ea typeface="ＭＳ Ｐゴシック" pitchFamily="-111" charset="-128"/>
              </a:rPr>
            </a:br>
            <a:r>
              <a:rPr lang="en-US" sz="3800" b="1" dirty="0" smtClean="0">
                <a:latin typeface="Century Gothic" pitchFamily="-111" charset="0"/>
                <a:ea typeface="ＭＳ Ｐゴシック" pitchFamily="-111" charset="-128"/>
              </a:rPr>
              <a:t>2. Human causes</a:t>
            </a:r>
          </a:p>
        </p:txBody>
      </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TotalTime>
  <Words>1559</Words>
  <Application>Microsoft Macintosh PowerPoint</Application>
  <PresentationFormat>On-screen Show (4:3)</PresentationFormat>
  <Paragraphs>233</Paragraphs>
  <Slides>39</Slides>
  <Notes>21</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Bitmap Image</vt:lpstr>
      <vt:lpstr>The Science of Climate Change</vt:lpstr>
      <vt:lpstr> Climate change is one of the most important issues facing humanity </vt:lpstr>
      <vt:lpstr>Slide 3</vt:lpstr>
      <vt:lpstr>Slide 4</vt:lpstr>
      <vt:lpstr>Temperature Changes are Not  Uniform Around the Globe</vt:lpstr>
      <vt:lpstr>U.S. Temperature Trends</vt:lpstr>
      <vt:lpstr>Conditions today are unusual in the context of the last 2,000 years …</vt:lpstr>
      <vt:lpstr>Why does the Earth warm? 1. Natural causes</vt:lpstr>
      <vt:lpstr>Why does the Earth warm? 2. Human causes</vt:lpstr>
      <vt:lpstr>Natural factors affect climate</vt:lpstr>
      <vt:lpstr>Slide 11</vt:lpstr>
      <vt:lpstr>Slide 12</vt:lpstr>
      <vt:lpstr>Slide 13</vt:lpstr>
      <vt:lpstr>Slide 14</vt:lpstr>
      <vt:lpstr>Slide 15</vt:lpstr>
      <vt:lpstr>We have Moved Outside the Range of Historical Variation</vt:lpstr>
      <vt:lpstr>Slide 17</vt:lpstr>
      <vt:lpstr>Projected US Surface Air Temperature</vt:lpstr>
      <vt:lpstr>Migrating Illinois Climate</vt:lpstr>
      <vt:lpstr>Slide 20</vt:lpstr>
      <vt:lpstr>Projected Change in Precipitation: 2081-2099 </vt:lpstr>
      <vt:lpstr>Extreme weather events become more common</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Iowa Agricultural Producers’ Adaptations to Climate Change </vt:lpstr>
      <vt:lpstr>For More Information</vt:lpstr>
    </vt:vector>
  </TitlesOfParts>
  <Company>Iowa State University - ECM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ECM Staff</dc:creator>
  <cp:lastModifiedBy>Gene Takle</cp:lastModifiedBy>
  <cp:revision>16</cp:revision>
  <dcterms:created xsi:type="dcterms:W3CDTF">2010-07-28T11:12:27Z</dcterms:created>
  <dcterms:modified xsi:type="dcterms:W3CDTF">2010-07-28T11:36:18Z</dcterms:modified>
</cp:coreProperties>
</file>